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2" r:id="rId3"/>
    <p:sldId id="263" r:id="rId4"/>
    <p:sldId id="261" r:id="rId5"/>
    <p:sldId id="259" r:id="rId6"/>
    <p:sldId id="257" r:id="rId7"/>
    <p:sldId id="258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41"/>
    <p:restoredTop sz="94722"/>
  </p:normalViewPr>
  <p:slideViewPr>
    <p:cSldViewPr snapToGrid="0" snapToObjects="1">
      <p:cViewPr varScale="1">
        <p:scale>
          <a:sx n="141" d="100"/>
          <a:sy n="141" d="100"/>
        </p:scale>
        <p:origin x="21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7DC164-833D-774F-AFDF-5341D7ABEA0D}" type="datetimeFigureOut">
              <a:rPr lang="en-US" smtClean="0"/>
              <a:t>4/19/20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E0465-173A-394D-B56B-1B01A1534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54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E0465-173A-394D-B56B-1B01A15349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84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E0465-173A-394D-B56B-1B01A15349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219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46B9F-9B37-954B-9CC3-2F2E3E82AF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A86EC4-5F9E-CB44-8149-D02551A7C8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0DB59B-2F3F-1D4D-93DA-4A504203E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D73AC-FDE0-FD4A-93AB-564290B99001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F2AE4-86E3-9544-9EFD-6883B9629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4FEB4-8051-6047-B976-B9CF37A03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FD733-7FFB-3B47-A7AB-D2E13953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319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5CF94-91DE-9148-9D88-3FC748836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7ACCFF-85B0-474B-8369-A940731E8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8741B-F654-554D-9563-2D6E17474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D73AC-FDE0-FD4A-93AB-564290B99001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BB507-51A8-834A-BD4A-2C5088B96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9C877-08DD-8445-B245-B8F4AAD8D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FD733-7FFB-3B47-A7AB-D2E13953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539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9D5E9D-B82E-CE4F-8CB0-DBB43491F4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3C8A82-C297-3A46-B0C3-D4AB21D6E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C2B993-D8AE-6248-A6DB-A9E899138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D73AC-FDE0-FD4A-93AB-564290B99001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B88A0-A149-A14E-A8B8-6EBAC7C8E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BF695-1DAF-A14F-BDCC-9658085F5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FD733-7FFB-3B47-A7AB-D2E13953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60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B419A-9068-B647-9649-3D67A52BC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7563D-DBD5-104E-B48E-D659F498C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AC70D-31F0-4E43-A0D8-B505A140F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D73AC-FDE0-FD4A-93AB-564290B99001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F52B1-1E9E-0D4A-8480-C59CBFB3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36714-5A01-D142-9067-69D09C727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FD733-7FFB-3B47-A7AB-D2E13953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90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18637-AFAC-CA44-B3D4-53B4F96FF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4ECDB6-D38A-2248-88A4-194DB2EC8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77E81-FE96-204C-A6DB-ED39B2238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D73AC-FDE0-FD4A-93AB-564290B99001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8C1C3-085C-864B-A1D5-3059542BE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B54AC-98EB-C845-9A8A-CCC943154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FD733-7FFB-3B47-A7AB-D2E13953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0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661C2-174B-B841-AC02-B523FB8E8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A6948-AC2E-9146-BD6C-27E711DFDD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9A31D-2680-5741-8F1D-AFF177829F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3DAC87-68D0-BF4D-9D23-F74382309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D73AC-FDE0-FD4A-93AB-564290B99001}" type="datetimeFigureOut">
              <a:rPr lang="en-US" smtClean="0"/>
              <a:t>4/19/20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16EEF0-23F5-8640-9908-139E5CB54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1EE16-BBF1-304F-AB5C-BE43AC69B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FD733-7FFB-3B47-A7AB-D2E13953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658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50AD6-CE60-CC42-9CCA-3A609740D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0DB204-359B-7A41-9B24-3BB8CD5C2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1C8048-2C11-3A4D-BC07-192F55CBBD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0C5537-3EE6-364D-A2E6-DA974F42DA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84F7A7-FDB9-E848-BDAD-1F5B3775A8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E79FC9-BE38-4142-841A-153B214A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D73AC-FDE0-FD4A-93AB-564290B99001}" type="datetimeFigureOut">
              <a:rPr lang="en-US" smtClean="0"/>
              <a:t>4/19/20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67FC7D-9F8D-6644-9C0F-134957DB9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F8CC5A-CE8C-4846-8EB3-8AB30E779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FD733-7FFB-3B47-A7AB-D2E13953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30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05FC7-8E1F-9541-A0D2-0DA11D73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FAD56D-0A85-0D42-8709-8CBC78604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D73AC-FDE0-FD4A-93AB-564290B99001}" type="datetimeFigureOut">
              <a:rPr lang="en-US" smtClean="0"/>
              <a:t>4/19/20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C3AFA2-5C68-1349-AD83-A416A6385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A323B0-D7D6-0941-BCC4-6C037AF39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FD733-7FFB-3B47-A7AB-D2E13953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59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7875E4-508E-2E40-9F25-0E26B258A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D73AC-FDE0-FD4A-93AB-564290B99001}" type="datetimeFigureOut">
              <a:rPr lang="en-US" smtClean="0"/>
              <a:t>4/19/20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5FC401-5332-2F4A-A37F-30F20E834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8DFED-52D9-AC4C-A638-6C7DD6A0D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FD733-7FFB-3B47-A7AB-D2E13953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23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64A06-B837-4D43-8B57-990393F15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D4EEE-BC75-C749-A3AC-F5660BD27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DE3C26-C9D5-F945-90E5-267A07A423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3728D8-1865-B041-9658-B3FAEFE9E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D73AC-FDE0-FD4A-93AB-564290B99001}" type="datetimeFigureOut">
              <a:rPr lang="en-US" smtClean="0"/>
              <a:t>4/19/20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AC4BE5-E854-7D4C-870B-681D4D3B2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A95BAA-CAD5-E24D-A968-FFE9E198F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FD733-7FFB-3B47-A7AB-D2E13953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412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0C1A3-104F-D343-B49F-26F6243BE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0FA4CF-CEFE-F446-BA5D-37417FE224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44A556-0006-6C4F-B472-3C85C34376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B1BB76-90E7-224C-9E1C-6B9BBAAB9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D73AC-FDE0-FD4A-93AB-564290B99001}" type="datetimeFigureOut">
              <a:rPr lang="en-US" smtClean="0"/>
              <a:t>4/19/20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4BD1D1-A257-0B46-BBF1-9772B1306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0FCF3F-B48A-9E43-B212-2359418FC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FD733-7FFB-3B47-A7AB-D2E13953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35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A0F38B-C558-DB4C-9800-9A663B76E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471797-6C42-2444-8BE4-1A11D1751A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A0529-7541-2B4C-939C-DE2ACF2034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D73AC-FDE0-FD4A-93AB-564290B99001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D2961-DB47-CB49-930F-AA7BCC62B9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0AED6-2DC2-B14B-835B-6B1E17E46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FD733-7FFB-3B47-A7AB-D2E13953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1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8961653-03BC-5045-BBE1-9BB8A072FB1C}"/>
              </a:ext>
            </a:extLst>
          </p:cNvPr>
          <p:cNvSpPr/>
          <p:nvPr/>
        </p:nvSpPr>
        <p:spPr>
          <a:xfrm>
            <a:off x="1923855" y="331892"/>
            <a:ext cx="6677463" cy="629956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reflection endPos="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VISION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86EFFD-3868-524A-83E8-D53AA325E7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251"/>
          <a:stretch/>
        </p:blipFill>
        <p:spPr>
          <a:xfrm>
            <a:off x="210696" y="806181"/>
            <a:ext cx="1430116" cy="14005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A02AB1A-722F-C54E-ADB6-C563AA3581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51"/>
          <a:stretch/>
        </p:blipFill>
        <p:spPr>
          <a:xfrm>
            <a:off x="9172161" y="4709098"/>
            <a:ext cx="1430116" cy="1400572"/>
          </a:xfrm>
          <a:prstGeom prst="rect">
            <a:avLst/>
          </a:prstGeom>
        </p:spPr>
      </p:pic>
      <p:cxnSp>
        <p:nvCxnSpPr>
          <p:cNvPr id="14" name="Straight Arrow Connector 29">
            <a:extLst>
              <a:ext uri="{FF2B5EF4-FFF2-40B4-BE49-F238E27FC236}">
                <a16:creationId xmlns:a16="http://schemas.microsoft.com/office/drawing/2014/main" id="{DD46D3C4-D10E-CF4D-AF74-5A02B8AE9FB7}"/>
              </a:ext>
            </a:extLst>
          </p:cNvPr>
          <p:cNvCxnSpPr>
            <a:cxnSpLocks/>
          </p:cNvCxnSpPr>
          <p:nvPr/>
        </p:nvCxnSpPr>
        <p:spPr>
          <a:xfrm>
            <a:off x="6966612" y="3395515"/>
            <a:ext cx="2952370" cy="8755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29">
            <a:extLst>
              <a:ext uri="{FF2B5EF4-FFF2-40B4-BE49-F238E27FC236}">
                <a16:creationId xmlns:a16="http://schemas.microsoft.com/office/drawing/2014/main" id="{8D4D416C-3E38-2849-B0DF-6432B88769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322673" y="1865199"/>
            <a:ext cx="4462376" cy="841983"/>
          </a:xfrm>
          <a:prstGeom prst="bentConnector3">
            <a:avLst>
              <a:gd name="adj1" fmla="val -73"/>
            </a:avLst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BF6A295-F81B-A148-B3BD-BECEDA3763D4}"/>
              </a:ext>
            </a:extLst>
          </p:cNvPr>
          <p:cNvSpPr txBox="1"/>
          <p:nvPr/>
        </p:nvSpPr>
        <p:spPr>
          <a:xfrm>
            <a:off x="7014194" y="2530252"/>
            <a:ext cx="2733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latent space </a:t>
            </a:r>
          </a:p>
          <a:p>
            <a:r>
              <a:rPr lang="en-US" sz="1600" dirty="0">
                <a:solidFill>
                  <a:schemeClr val="accent1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(32, )</a:t>
            </a:r>
          </a:p>
          <a:p>
            <a:r>
              <a:rPr lang="en-US" sz="1600" dirty="0">
                <a:solidFill>
                  <a:schemeClr val="accent1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z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895ADA-3A4A-BB48-9EFC-8E1C63E72D9E}"/>
              </a:ext>
            </a:extLst>
          </p:cNvPr>
          <p:cNvSpPr txBox="1"/>
          <p:nvPr/>
        </p:nvSpPr>
        <p:spPr>
          <a:xfrm>
            <a:off x="9105272" y="3032691"/>
            <a:ext cx="1497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to the memory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23F9F0-9F9A-AD4B-9D93-F9AF79789E90}"/>
              </a:ext>
            </a:extLst>
          </p:cNvPr>
          <p:cNvSpPr txBox="1"/>
          <p:nvPr/>
        </p:nvSpPr>
        <p:spPr>
          <a:xfrm>
            <a:off x="7075944" y="20962"/>
            <a:ext cx="2733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to the controller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7BDAD41-74A6-0041-8AD1-7EADD0D7201E}"/>
              </a:ext>
            </a:extLst>
          </p:cNvPr>
          <p:cNvSpPr/>
          <p:nvPr/>
        </p:nvSpPr>
        <p:spPr>
          <a:xfrm>
            <a:off x="4522355" y="1901255"/>
            <a:ext cx="1610515" cy="8430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Rubik" pitchFamily="2" charset="-79"/>
                <a:cs typeface="Rubik" pitchFamily="2" charset="-79"/>
              </a:rPr>
              <a:t>statistics</a:t>
            </a:r>
          </a:p>
          <a:p>
            <a:pPr algn="ctr"/>
            <a:r>
              <a:rPr lang="en-US" sz="1400" dirty="0">
                <a:latin typeface="Rubik" pitchFamily="2" charset="-79"/>
                <a:cs typeface="Rubik" pitchFamily="2" charset="-79"/>
              </a:rPr>
              <a:t>(64, )</a:t>
            </a:r>
          </a:p>
          <a:p>
            <a:pPr algn="ctr"/>
            <a:r>
              <a:rPr lang="el-GR" sz="1400" dirty="0"/>
              <a:t>μ</a:t>
            </a:r>
            <a:r>
              <a:rPr lang="en-US" sz="1400" dirty="0"/>
              <a:t>, </a:t>
            </a:r>
            <a:r>
              <a:rPr lang="el-GR" sz="1400" dirty="0"/>
              <a:t>σ</a:t>
            </a:r>
            <a:r>
              <a:rPr lang="en-US" sz="1400" baseline="30000" dirty="0"/>
              <a:t>2</a:t>
            </a:r>
            <a:endParaRPr lang="en-DE" sz="1400" baseline="30000"/>
          </a:p>
        </p:txBody>
      </p:sp>
      <p:sp>
        <p:nvSpPr>
          <p:cNvPr id="46" name="Trapezium 45">
            <a:extLst>
              <a:ext uri="{FF2B5EF4-FFF2-40B4-BE49-F238E27FC236}">
                <a16:creationId xmlns:a16="http://schemas.microsoft.com/office/drawing/2014/main" id="{0EAE9765-2B5C-A640-B08A-F3DCC7479069}"/>
              </a:ext>
            </a:extLst>
          </p:cNvPr>
          <p:cNvSpPr/>
          <p:nvPr/>
        </p:nvSpPr>
        <p:spPr>
          <a:xfrm rot="16200000">
            <a:off x="6389643" y="4527321"/>
            <a:ext cx="1816670" cy="1764128"/>
          </a:xfrm>
          <a:prstGeom prst="trapezoid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400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decoder</a:t>
            </a:r>
          </a:p>
          <a:p>
            <a:pPr algn="ctr"/>
            <a:endParaRPr lang="en-US" sz="1400" dirty="0">
              <a:latin typeface="Rubik" pitchFamily="2" charset="-79"/>
              <a:ea typeface="Yu Gothic UI" panose="020B0500000000000000" pitchFamily="34" charset="-128"/>
              <a:cs typeface="Rubik" pitchFamily="2" charset="-79"/>
            </a:endParaRPr>
          </a:p>
          <a:p>
            <a:pPr algn="ctr"/>
            <a:r>
              <a:rPr lang="en-US" sz="1400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D(z | x)</a:t>
            </a:r>
          </a:p>
        </p:txBody>
      </p:sp>
      <p:sp>
        <p:nvSpPr>
          <p:cNvPr id="47" name="Trapezium 46">
            <a:extLst>
              <a:ext uri="{FF2B5EF4-FFF2-40B4-BE49-F238E27FC236}">
                <a16:creationId xmlns:a16="http://schemas.microsoft.com/office/drawing/2014/main" id="{1030FD98-F814-E945-A496-2EC262091643}"/>
              </a:ext>
            </a:extLst>
          </p:cNvPr>
          <p:cNvSpPr/>
          <p:nvPr/>
        </p:nvSpPr>
        <p:spPr>
          <a:xfrm rot="5400000">
            <a:off x="2381634" y="624403"/>
            <a:ext cx="1816670" cy="1764128"/>
          </a:xfrm>
          <a:prstGeom prst="trapezoid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encoder</a:t>
            </a:r>
          </a:p>
          <a:p>
            <a:pPr algn="ctr"/>
            <a:endParaRPr lang="en-US" sz="1400" dirty="0">
              <a:latin typeface="Rubik" pitchFamily="2" charset="-79"/>
              <a:ea typeface="Yu Gothic UI" panose="020B0500000000000000" pitchFamily="34" charset="-128"/>
              <a:cs typeface="Rubik" pitchFamily="2" charset="-79"/>
            </a:endParaRPr>
          </a:p>
          <a:p>
            <a:pPr algn="ctr"/>
            <a:r>
              <a:rPr lang="en-US" sz="1400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E(z | x)</a:t>
            </a:r>
          </a:p>
        </p:txBody>
      </p:sp>
      <p:cxnSp>
        <p:nvCxnSpPr>
          <p:cNvPr id="53" name="Straight Arrow Connector 29">
            <a:extLst>
              <a:ext uri="{FF2B5EF4-FFF2-40B4-BE49-F238E27FC236}">
                <a16:creationId xmlns:a16="http://schemas.microsoft.com/office/drawing/2014/main" id="{D73B4871-B079-E14C-A2B5-E4ED958A3CF9}"/>
              </a:ext>
            </a:extLst>
          </p:cNvPr>
          <p:cNvCxnSpPr>
            <a:cxnSpLocks/>
          </p:cNvCxnSpPr>
          <p:nvPr/>
        </p:nvCxnSpPr>
        <p:spPr>
          <a:xfrm>
            <a:off x="4179528" y="1506467"/>
            <a:ext cx="1155580" cy="394788"/>
          </a:xfrm>
          <a:prstGeom prst="bentConnector2">
            <a:avLst/>
          </a:prstGeom>
          <a:ln w="508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023450AB-05B2-9A48-B6DF-DA9D7F2DBD73}"/>
              </a:ext>
            </a:extLst>
          </p:cNvPr>
          <p:cNvSpPr/>
          <p:nvPr/>
        </p:nvSpPr>
        <p:spPr>
          <a:xfrm>
            <a:off x="4522355" y="2960923"/>
            <a:ext cx="1610515" cy="8430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Rubik" pitchFamily="2" charset="-79"/>
                <a:cs typeface="Rubik" pitchFamily="2" charset="-79"/>
              </a:rPr>
              <a:t>gaussians</a:t>
            </a:r>
          </a:p>
          <a:p>
            <a:pPr algn="ctr"/>
            <a:r>
              <a:rPr lang="en-US" sz="1400" dirty="0">
                <a:latin typeface="Rubik" pitchFamily="2" charset="-79"/>
                <a:cs typeface="Rubik" pitchFamily="2" charset="-79"/>
              </a:rPr>
              <a:t>(32, )</a:t>
            </a:r>
          </a:p>
          <a:p>
            <a:pPr algn="ctr"/>
            <a:r>
              <a:rPr lang="en-US" sz="1400" dirty="0">
                <a:latin typeface="Rubik" pitchFamily="2" charset="-79"/>
                <a:cs typeface="Rubik" pitchFamily="2" charset="-79"/>
              </a:rPr>
              <a:t>N(</a:t>
            </a:r>
            <a:r>
              <a:rPr lang="el-GR" sz="1400" dirty="0"/>
              <a:t>μ</a:t>
            </a:r>
            <a:r>
              <a:rPr lang="en-US" sz="1400" dirty="0"/>
              <a:t>, </a:t>
            </a:r>
            <a:r>
              <a:rPr lang="el-GR" sz="1400" dirty="0"/>
              <a:t>σ</a:t>
            </a:r>
            <a:r>
              <a:rPr lang="en-US" sz="1400" baseline="30000" dirty="0"/>
              <a:t>2</a:t>
            </a:r>
            <a:r>
              <a:rPr lang="en-US" sz="1400" dirty="0"/>
              <a:t>)</a:t>
            </a:r>
            <a:endParaRPr lang="en-DE" sz="140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B6F7853-CA49-2443-BFC5-56653D06D707}"/>
              </a:ext>
            </a:extLst>
          </p:cNvPr>
          <p:cNvSpPr/>
          <p:nvPr/>
        </p:nvSpPr>
        <p:spPr>
          <a:xfrm>
            <a:off x="4530593" y="4020591"/>
            <a:ext cx="1610516" cy="8430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Rubik" pitchFamily="2" charset="-79"/>
                <a:cs typeface="Rubik" pitchFamily="2" charset="-79"/>
              </a:rPr>
              <a:t>latent space</a:t>
            </a:r>
          </a:p>
          <a:p>
            <a:pPr algn="ctr"/>
            <a:r>
              <a:rPr lang="en-US" sz="1400" dirty="0">
                <a:latin typeface="Rubik" pitchFamily="2" charset="-79"/>
                <a:cs typeface="Rubik" pitchFamily="2" charset="-79"/>
              </a:rPr>
              <a:t>(32, )</a:t>
            </a:r>
          </a:p>
          <a:p>
            <a:pPr algn="ctr"/>
            <a:r>
              <a:rPr lang="en-US" sz="1400" dirty="0">
                <a:latin typeface="Rubik" pitchFamily="2" charset="-79"/>
                <a:cs typeface="Rubik" pitchFamily="2" charset="-79"/>
              </a:rPr>
              <a:t>z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BEB9445-48F8-9F45-B4F4-2EA0BF01BE55}"/>
              </a:ext>
            </a:extLst>
          </p:cNvPr>
          <p:cNvSpPr/>
          <p:nvPr/>
        </p:nvSpPr>
        <p:spPr>
          <a:xfrm>
            <a:off x="116953" y="2297820"/>
            <a:ext cx="1610515" cy="843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Rubik" pitchFamily="2" charset="-79"/>
                <a:cs typeface="Rubik" pitchFamily="2" charset="-79"/>
              </a:rPr>
              <a:t>observation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Rubik" pitchFamily="2" charset="-79"/>
                <a:cs typeface="Rubik" pitchFamily="2" charset="-79"/>
              </a:rPr>
              <a:t>(64, 64, 3 )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Rubik" pitchFamily="2" charset="-79"/>
                <a:cs typeface="Rubik" pitchFamily="2" charset="-79"/>
              </a:rPr>
              <a:t>x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6604D51-9D2C-9041-8B50-1A5B3A5CD60C}"/>
              </a:ext>
            </a:extLst>
          </p:cNvPr>
          <p:cNvSpPr/>
          <p:nvPr/>
        </p:nvSpPr>
        <p:spPr>
          <a:xfrm>
            <a:off x="2249630" y="5195447"/>
            <a:ext cx="1920254" cy="534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Rubik" pitchFamily="2" charset="-79"/>
                <a:cs typeface="Rubik" pitchFamily="2" charset="-79"/>
              </a:rPr>
              <a:t>reconstruction loss</a:t>
            </a:r>
          </a:p>
          <a:p>
            <a:pPr algn="ctr"/>
            <a:r>
              <a:rPr lang="en-US" sz="1400" dirty="0">
                <a:latin typeface="Rubik" pitchFamily="2" charset="-79"/>
                <a:cs typeface="Rubik" pitchFamily="2" charset="-79"/>
              </a:rPr>
              <a:t>x – x’</a:t>
            </a:r>
          </a:p>
        </p:txBody>
      </p:sp>
      <p:cxnSp>
        <p:nvCxnSpPr>
          <p:cNvPr id="74" name="Straight Arrow Connector 29">
            <a:extLst>
              <a:ext uri="{FF2B5EF4-FFF2-40B4-BE49-F238E27FC236}">
                <a16:creationId xmlns:a16="http://schemas.microsoft.com/office/drawing/2014/main" id="{95E75D52-5397-5941-8459-05348E5A50E7}"/>
              </a:ext>
            </a:extLst>
          </p:cNvPr>
          <p:cNvCxnSpPr>
            <a:cxnSpLocks/>
            <a:stCxn id="20" idx="2"/>
          </p:cNvCxnSpPr>
          <p:nvPr/>
        </p:nvCxnSpPr>
        <p:spPr>
          <a:xfrm rot="5400000" flipH="1">
            <a:off x="6361745" y="2584197"/>
            <a:ext cx="373485" cy="6677462"/>
          </a:xfrm>
          <a:prstGeom prst="bentConnector4">
            <a:avLst>
              <a:gd name="adj1" fmla="val -94292"/>
              <a:gd name="adj2" fmla="val 100013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8EF9AB22-BD02-9C4A-8060-D9B9382B1EEB}"/>
              </a:ext>
            </a:extLst>
          </p:cNvPr>
          <p:cNvSpPr/>
          <p:nvPr/>
        </p:nvSpPr>
        <p:spPr>
          <a:xfrm>
            <a:off x="2251778" y="3108484"/>
            <a:ext cx="1920255" cy="5427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Rubik" pitchFamily="2" charset="-79"/>
                <a:cs typeface="Rubik" pitchFamily="2" charset="-79"/>
              </a:rPr>
              <a:t>KLD loss</a:t>
            </a:r>
          </a:p>
          <a:p>
            <a:pPr algn="ctr"/>
            <a:r>
              <a:rPr lang="en-US" sz="1400" dirty="0">
                <a:latin typeface="Rubik" pitchFamily="2" charset="-79"/>
                <a:cs typeface="Rubik" pitchFamily="2" charset="-79"/>
              </a:rPr>
              <a:t>KLD(N(</a:t>
            </a:r>
            <a:r>
              <a:rPr lang="el-GR" sz="1400" dirty="0"/>
              <a:t>μ</a:t>
            </a:r>
            <a:r>
              <a:rPr lang="en-US" sz="1400" dirty="0"/>
              <a:t>, </a:t>
            </a:r>
            <a:r>
              <a:rPr lang="el-GR" sz="1400" dirty="0"/>
              <a:t>σ</a:t>
            </a:r>
            <a:r>
              <a:rPr lang="en-US" sz="1400" baseline="30000" dirty="0"/>
              <a:t>2</a:t>
            </a:r>
            <a:r>
              <a:rPr lang="en-US" sz="1400" dirty="0"/>
              <a:t>) </a:t>
            </a:r>
            <a:r>
              <a:rPr lang="en-US" sz="1400" dirty="0">
                <a:latin typeface="Rubik" pitchFamily="2" charset="-79"/>
                <a:cs typeface="Rubik" pitchFamily="2" charset="-79"/>
              </a:rPr>
              <a:t>|| N(0, 1))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86F4600-840B-F34E-8882-2584752D571D}"/>
              </a:ext>
            </a:extLst>
          </p:cNvPr>
          <p:cNvSpPr/>
          <p:nvPr/>
        </p:nvSpPr>
        <p:spPr>
          <a:xfrm>
            <a:off x="9081961" y="3951387"/>
            <a:ext cx="1610515" cy="843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Rubik" pitchFamily="2" charset="-79"/>
                <a:cs typeface="Rubik" pitchFamily="2" charset="-79"/>
              </a:rPr>
              <a:t>reconstruction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Rubik" pitchFamily="2" charset="-79"/>
                <a:cs typeface="Rubik" pitchFamily="2" charset="-79"/>
              </a:rPr>
              <a:t>(64, 64, 3 )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Rubik" pitchFamily="2" charset="-79"/>
                <a:cs typeface="Rubik" pitchFamily="2" charset="-79"/>
              </a:rPr>
              <a:t>x’</a:t>
            </a:r>
          </a:p>
        </p:txBody>
      </p:sp>
      <p:cxnSp>
        <p:nvCxnSpPr>
          <p:cNvPr id="82" name="Straight Arrow Connector 29">
            <a:extLst>
              <a:ext uri="{FF2B5EF4-FFF2-40B4-BE49-F238E27FC236}">
                <a16:creationId xmlns:a16="http://schemas.microsoft.com/office/drawing/2014/main" id="{81F1449B-5608-0745-BB53-6E014192EC9C}"/>
              </a:ext>
            </a:extLst>
          </p:cNvPr>
          <p:cNvCxnSpPr>
            <a:cxnSpLocks/>
            <a:stCxn id="62" idx="2"/>
            <a:endCxn id="46" idx="0"/>
          </p:cNvCxnSpPr>
          <p:nvPr/>
        </p:nvCxnSpPr>
        <p:spPr>
          <a:xfrm rot="16200000" flipH="1">
            <a:off x="5603033" y="4596503"/>
            <a:ext cx="545699" cy="1080063"/>
          </a:xfrm>
          <a:prstGeom prst="bentConnector2">
            <a:avLst/>
          </a:prstGeom>
          <a:ln w="508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29">
            <a:extLst>
              <a:ext uri="{FF2B5EF4-FFF2-40B4-BE49-F238E27FC236}">
                <a16:creationId xmlns:a16="http://schemas.microsoft.com/office/drawing/2014/main" id="{D4EA63D1-C05E-4A43-9620-88A38B7B8221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5327611" y="2744349"/>
            <a:ext cx="2" cy="216574"/>
          </a:xfrm>
          <a:prstGeom prst="straightConnector1">
            <a:avLst/>
          </a:prstGeom>
          <a:ln w="508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29">
            <a:extLst>
              <a:ext uri="{FF2B5EF4-FFF2-40B4-BE49-F238E27FC236}">
                <a16:creationId xmlns:a16="http://schemas.microsoft.com/office/drawing/2014/main" id="{114396E6-BE42-0C4F-B99C-EF8E90AF93C6}"/>
              </a:ext>
            </a:extLst>
          </p:cNvPr>
          <p:cNvCxnSpPr>
            <a:cxnSpLocks/>
          </p:cNvCxnSpPr>
          <p:nvPr/>
        </p:nvCxnSpPr>
        <p:spPr>
          <a:xfrm>
            <a:off x="5327609" y="3816765"/>
            <a:ext cx="2" cy="216574"/>
          </a:xfrm>
          <a:prstGeom prst="straightConnector1">
            <a:avLst/>
          </a:prstGeom>
          <a:ln w="508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29">
            <a:extLst>
              <a:ext uri="{FF2B5EF4-FFF2-40B4-BE49-F238E27FC236}">
                <a16:creationId xmlns:a16="http://schemas.microsoft.com/office/drawing/2014/main" id="{AC021C21-1BB7-0942-9F78-F680020AE039}"/>
              </a:ext>
            </a:extLst>
          </p:cNvPr>
          <p:cNvCxnSpPr>
            <a:cxnSpLocks/>
            <a:stCxn id="3" idx="3"/>
            <a:endCxn id="47" idx="2"/>
          </p:cNvCxnSpPr>
          <p:nvPr/>
        </p:nvCxnSpPr>
        <p:spPr>
          <a:xfrm>
            <a:off x="1640812" y="1506467"/>
            <a:ext cx="767093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29">
            <a:extLst>
              <a:ext uri="{FF2B5EF4-FFF2-40B4-BE49-F238E27FC236}">
                <a16:creationId xmlns:a16="http://schemas.microsoft.com/office/drawing/2014/main" id="{5011B110-8E13-2445-B03C-C15DD65BF616}"/>
              </a:ext>
            </a:extLst>
          </p:cNvPr>
          <p:cNvCxnSpPr>
            <a:cxnSpLocks/>
            <a:stCxn id="3" idx="3"/>
            <a:endCxn id="73" idx="1"/>
          </p:cNvCxnSpPr>
          <p:nvPr/>
        </p:nvCxnSpPr>
        <p:spPr>
          <a:xfrm>
            <a:off x="1640812" y="1506467"/>
            <a:ext cx="608818" cy="3956196"/>
          </a:xfrm>
          <a:prstGeom prst="bentConnector3">
            <a:avLst>
              <a:gd name="adj1" fmla="val 20232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29">
            <a:extLst>
              <a:ext uri="{FF2B5EF4-FFF2-40B4-BE49-F238E27FC236}">
                <a16:creationId xmlns:a16="http://schemas.microsoft.com/office/drawing/2014/main" id="{2FC5D4B5-9417-8846-9C32-071FAE42BFB3}"/>
              </a:ext>
            </a:extLst>
          </p:cNvPr>
          <p:cNvCxnSpPr>
            <a:cxnSpLocks/>
            <a:stCxn id="61" idx="1"/>
            <a:endCxn id="79" idx="3"/>
          </p:cNvCxnSpPr>
          <p:nvPr/>
        </p:nvCxnSpPr>
        <p:spPr>
          <a:xfrm flipH="1" flipV="1">
            <a:off x="4172033" y="3379866"/>
            <a:ext cx="350322" cy="260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29">
            <a:extLst>
              <a:ext uri="{FF2B5EF4-FFF2-40B4-BE49-F238E27FC236}">
                <a16:creationId xmlns:a16="http://schemas.microsoft.com/office/drawing/2014/main" id="{1CF6C2C2-75D2-7740-A8AE-DAE9EB96153A}"/>
              </a:ext>
            </a:extLst>
          </p:cNvPr>
          <p:cNvCxnSpPr>
            <a:cxnSpLocks/>
            <a:stCxn id="46" idx="2"/>
            <a:endCxn id="20" idx="1"/>
          </p:cNvCxnSpPr>
          <p:nvPr/>
        </p:nvCxnSpPr>
        <p:spPr>
          <a:xfrm flipV="1">
            <a:off x="8180042" y="5409384"/>
            <a:ext cx="992119" cy="1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339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7E2AA9D-232E-EE43-9CCA-26132BB3611C}"/>
              </a:ext>
            </a:extLst>
          </p:cNvPr>
          <p:cNvGrpSpPr/>
          <p:nvPr/>
        </p:nvGrpSpPr>
        <p:grpSpPr>
          <a:xfrm>
            <a:off x="2279470" y="1058091"/>
            <a:ext cx="1874519" cy="1647398"/>
            <a:chOff x="783770" y="786641"/>
            <a:chExt cx="3997234" cy="1897773"/>
          </a:xfrm>
        </p:grpSpPr>
        <p:sp>
          <p:nvSpPr>
            <p:cNvPr id="3" name="Trapezium 2">
              <a:extLst>
                <a:ext uri="{FF2B5EF4-FFF2-40B4-BE49-F238E27FC236}">
                  <a16:creationId xmlns:a16="http://schemas.microsoft.com/office/drawing/2014/main" id="{AF2EB094-704B-044D-AC90-81AA650EFAED}"/>
                </a:ext>
              </a:extLst>
            </p:cNvPr>
            <p:cNvSpPr/>
            <p:nvPr/>
          </p:nvSpPr>
          <p:spPr>
            <a:xfrm rot="10800000">
              <a:off x="783770" y="786641"/>
              <a:ext cx="3997234" cy="1897773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sz="1400" dirty="0">
                <a:latin typeface="Yu Gothic UI" panose="020B0604030504040204" pitchFamily="34" charset="-128"/>
                <a:ea typeface="Yu Gothic UI" panose="020B0604030504040204" pitchFamily="34" charset="-128"/>
              </a:endParaRP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18692B2B-10A6-D54F-8BDD-21E21FCE60E4}"/>
                </a:ext>
              </a:extLst>
            </p:cNvPr>
            <p:cNvSpPr/>
            <p:nvPr/>
          </p:nvSpPr>
          <p:spPr>
            <a:xfrm>
              <a:off x="1360293" y="1484067"/>
              <a:ext cx="2834574" cy="50292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convolutions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0F791BB-1A16-124B-8E62-278F7116F68F}"/>
              </a:ext>
            </a:extLst>
          </p:cNvPr>
          <p:cNvGrpSpPr/>
          <p:nvPr/>
        </p:nvGrpSpPr>
        <p:grpSpPr>
          <a:xfrm rot="10800000">
            <a:off x="2286001" y="3746865"/>
            <a:ext cx="1874519" cy="1647398"/>
            <a:chOff x="783770" y="786641"/>
            <a:chExt cx="3997234" cy="1897773"/>
          </a:xfrm>
        </p:grpSpPr>
        <p:sp>
          <p:nvSpPr>
            <p:cNvPr id="6" name="Trapezium 5">
              <a:extLst>
                <a:ext uri="{FF2B5EF4-FFF2-40B4-BE49-F238E27FC236}">
                  <a16:creationId xmlns:a16="http://schemas.microsoft.com/office/drawing/2014/main" id="{48759C91-F8CF-4243-98DD-4CA107EB4C52}"/>
                </a:ext>
              </a:extLst>
            </p:cNvPr>
            <p:cNvSpPr/>
            <p:nvPr/>
          </p:nvSpPr>
          <p:spPr>
            <a:xfrm rot="10800000">
              <a:off x="783770" y="786641"/>
              <a:ext cx="3997234" cy="1897773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sz="1400" dirty="0">
                <a:latin typeface="Yu Gothic UI" panose="020B0604030504040204" pitchFamily="34" charset="-128"/>
                <a:ea typeface="Yu Gothic UI" panose="020B0604030504040204" pitchFamily="34" charset="-128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9AE205B-777B-4A45-84ED-9A49D80AE9CD}"/>
                </a:ext>
              </a:extLst>
            </p:cNvPr>
            <p:cNvSpPr/>
            <p:nvPr/>
          </p:nvSpPr>
          <p:spPr>
            <a:xfrm rot="10800000">
              <a:off x="1321859" y="1484068"/>
              <a:ext cx="2921056" cy="50292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deconvolutions</a:t>
              </a:r>
            </a:p>
          </p:txBody>
        </p:sp>
      </p:grp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FF328B-2C58-EF4C-A0B7-08BBE797FE1E}"/>
              </a:ext>
            </a:extLst>
          </p:cNvPr>
          <p:cNvSpPr/>
          <p:nvPr/>
        </p:nvSpPr>
        <p:spPr>
          <a:xfrm>
            <a:off x="2664823" y="3350462"/>
            <a:ext cx="1116876" cy="2374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Yu Gothic UI" panose="020B0604030504040204" pitchFamily="34" charset="-128"/>
                <a:ea typeface="Yu Gothic UI" panose="020B0604030504040204" pitchFamily="34" charset="-128"/>
              </a:rPr>
              <a:t>latent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7F857BB-5AAF-2C4B-835F-A96A414DA30F}"/>
              </a:ext>
            </a:extLst>
          </p:cNvPr>
          <p:cNvSpPr/>
          <p:nvPr/>
        </p:nvSpPr>
        <p:spPr>
          <a:xfrm>
            <a:off x="1973371" y="2909250"/>
            <a:ext cx="1116876" cy="2374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Yu Gothic UI" panose="020B0604030504040204" pitchFamily="34" charset="-128"/>
                <a:ea typeface="Yu Gothic UI" panose="020B0604030504040204" pitchFamily="34" charset="-128"/>
              </a:rPr>
              <a:t>mu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33A349A-5F91-1945-9212-D549641AF7F1}"/>
              </a:ext>
            </a:extLst>
          </p:cNvPr>
          <p:cNvSpPr/>
          <p:nvPr/>
        </p:nvSpPr>
        <p:spPr>
          <a:xfrm>
            <a:off x="3343212" y="2909249"/>
            <a:ext cx="1116876" cy="2374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Yu Gothic UI" panose="020B0604030504040204" pitchFamily="34" charset="-128"/>
                <a:ea typeface="Yu Gothic UI" panose="020B0604030504040204" pitchFamily="34" charset="-128"/>
              </a:rPr>
              <a:t>sigma</a:t>
            </a:r>
          </a:p>
        </p:txBody>
      </p:sp>
      <p:cxnSp>
        <p:nvCxnSpPr>
          <p:cNvPr id="11" name="Straight Arrow Connector 21">
            <a:extLst>
              <a:ext uri="{FF2B5EF4-FFF2-40B4-BE49-F238E27FC236}">
                <a16:creationId xmlns:a16="http://schemas.microsoft.com/office/drawing/2014/main" id="{68C2AA15-A0E0-DA4F-A564-7EC452BFF8C5}"/>
              </a:ext>
            </a:extLst>
          </p:cNvPr>
          <p:cNvCxnSpPr>
            <a:stCxn id="3" idx="0"/>
            <a:endCxn id="9" idx="0"/>
          </p:cNvCxnSpPr>
          <p:nvPr/>
        </p:nvCxnSpPr>
        <p:spPr>
          <a:xfrm rot="5400000">
            <a:off x="2772389" y="2464909"/>
            <a:ext cx="203761" cy="6849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22">
            <a:extLst>
              <a:ext uri="{FF2B5EF4-FFF2-40B4-BE49-F238E27FC236}">
                <a16:creationId xmlns:a16="http://schemas.microsoft.com/office/drawing/2014/main" id="{A2675A81-3EA5-3943-8634-D1AB878CC74A}"/>
              </a:ext>
            </a:extLst>
          </p:cNvPr>
          <p:cNvCxnSpPr>
            <a:cxnSpLocks/>
            <a:stCxn id="3" idx="0"/>
            <a:endCxn id="10" idx="0"/>
          </p:cNvCxnSpPr>
          <p:nvPr/>
        </p:nvCxnSpPr>
        <p:spPr>
          <a:xfrm rot="16200000" flipH="1">
            <a:off x="3457309" y="2464908"/>
            <a:ext cx="203760" cy="68492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25">
            <a:extLst>
              <a:ext uri="{FF2B5EF4-FFF2-40B4-BE49-F238E27FC236}">
                <a16:creationId xmlns:a16="http://schemas.microsoft.com/office/drawing/2014/main" id="{DFD38612-2D5A-0443-95D5-5160E097AEF1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 rot="16200000" flipH="1">
            <a:off x="2775655" y="2902855"/>
            <a:ext cx="203761" cy="6914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29">
            <a:extLst>
              <a:ext uri="{FF2B5EF4-FFF2-40B4-BE49-F238E27FC236}">
                <a16:creationId xmlns:a16="http://schemas.microsoft.com/office/drawing/2014/main" id="{9314D803-0C6C-4740-9C39-D9A666D86EE8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 rot="5400000">
            <a:off x="3460575" y="2909387"/>
            <a:ext cx="203762" cy="67838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D035DEB-D050-9F40-BD63-C8E315767B21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3223261" y="3587913"/>
            <a:ext cx="0" cy="158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D045EF-5F2F-0145-ADB4-E8816950D519}"/>
                  </a:ext>
                </a:extLst>
              </p:cNvPr>
              <p:cNvSpPr txBox="1"/>
              <p:nvPr/>
            </p:nvSpPr>
            <p:spPr>
              <a:xfrm>
                <a:off x="4460088" y="1697123"/>
                <a:ext cx="16067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endChr m:val="|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D045EF-5F2F-0145-ADB4-E8816950D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088" y="1697123"/>
                <a:ext cx="1606732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0F3E695-C0C6-3341-AA1E-ECA82D4833C4}"/>
                  </a:ext>
                </a:extLst>
              </p:cNvPr>
              <p:cNvSpPr txBox="1"/>
              <p:nvPr/>
            </p:nvSpPr>
            <p:spPr>
              <a:xfrm>
                <a:off x="4460088" y="3063915"/>
                <a:ext cx="16067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0F3E695-C0C6-3341-AA1E-ECA82D483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088" y="3063915"/>
                <a:ext cx="1606732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A9ED886-5D68-834D-9F96-0D16B7024941}"/>
                  </a:ext>
                </a:extLst>
              </p:cNvPr>
              <p:cNvSpPr txBox="1"/>
              <p:nvPr/>
            </p:nvSpPr>
            <p:spPr>
              <a:xfrm>
                <a:off x="4460088" y="4385897"/>
                <a:ext cx="16067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endChr m:val="|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A9ED886-5D68-834D-9F96-0D16B7024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088" y="4385897"/>
                <a:ext cx="1606732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C419E44-A0C1-3741-BEDC-F9DA59B4D776}"/>
              </a:ext>
            </a:extLst>
          </p:cNvPr>
          <p:cNvSpPr txBox="1"/>
          <p:nvPr/>
        </p:nvSpPr>
        <p:spPr>
          <a:xfrm>
            <a:off x="264712" y="1697123"/>
            <a:ext cx="160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encoder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3B8363-F97B-3A4B-8C70-912E10238898}"/>
              </a:ext>
            </a:extLst>
          </p:cNvPr>
          <p:cNvSpPr txBox="1"/>
          <p:nvPr/>
        </p:nvSpPr>
        <p:spPr>
          <a:xfrm>
            <a:off x="264712" y="3063915"/>
            <a:ext cx="160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latent space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A6F5FB-C276-A84B-ABF6-36DAB889B3F9}"/>
              </a:ext>
            </a:extLst>
          </p:cNvPr>
          <p:cNvSpPr txBox="1"/>
          <p:nvPr/>
        </p:nvSpPr>
        <p:spPr>
          <a:xfrm>
            <a:off x="264712" y="4385897"/>
            <a:ext cx="160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decoder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CCD556-C199-654C-B523-4525EBD073D7}"/>
              </a:ext>
            </a:extLst>
          </p:cNvPr>
          <p:cNvSpPr txBox="1"/>
          <p:nvPr/>
        </p:nvSpPr>
        <p:spPr>
          <a:xfrm>
            <a:off x="8354291" y="2658642"/>
            <a:ext cx="3285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Controller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818298-ACC7-1644-A0DF-0F572698E31F}"/>
              </a:ext>
            </a:extLst>
          </p:cNvPr>
          <p:cNvSpPr/>
          <p:nvPr/>
        </p:nvSpPr>
        <p:spPr>
          <a:xfrm>
            <a:off x="7807395" y="1226122"/>
            <a:ext cx="7553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Vision</a:t>
            </a:r>
          </a:p>
          <a:p>
            <a:r>
              <a:rPr lang="en-US" dirty="0"/>
              <a:t>z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4CE363-3001-1E45-95D9-AF735BD469F0}"/>
              </a:ext>
            </a:extLst>
          </p:cNvPr>
          <p:cNvSpPr/>
          <p:nvPr/>
        </p:nvSpPr>
        <p:spPr>
          <a:xfrm>
            <a:off x="8861132" y="1226122"/>
            <a:ext cx="9889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Memory</a:t>
            </a:r>
          </a:p>
          <a:p>
            <a:r>
              <a:rPr lang="en-US" dirty="0"/>
              <a:t>h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3803D22-C8A7-984C-921B-36DA14E93362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8185063" y="1872453"/>
            <a:ext cx="260074" cy="687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848CAEF-AFFE-AE44-BAC7-A78A29F42953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9170126" y="1872453"/>
            <a:ext cx="185469" cy="687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970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FF4B57F-8A27-AF4C-8C4E-6ABD64F29826}"/>
              </a:ext>
            </a:extLst>
          </p:cNvPr>
          <p:cNvSpPr/>
          <p:nvPr/>
        </p:nvSpPr>
        <p:spPr>
          <a:xfrm>
            <a:off x="4790817" y="3082282"/>
            <a:ext cx="1610515" cy="8430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Rubik" pitchFamily="2" charset="-79"/>
                <a:cs typeface="Rubik" pitchFamily="2" charset="-79"/>
              </a:rPr>
              <a:t>latent space</a:t>
            </a:r>
            <a:endParaRPr lang="en-DE" sz="1400" baseline="30000"/>
          </a:p>
        </p:txBody>
      </p:sp>
      <p:sp>
        <p:nvSpPr>
          <p:cNvPr id="28" name="Trapezium 27">
            <a:extLst>
              <a:ext uri="{FF2B5EF4-FFF2-40B4-BE49-F238E27FC236}">
                <a16:creationId xmlns:a16="http://schemas.microsoft.com/office/drawing/2014/main" id="{34EE9DBA-07E4-7341-921D-7B445E237B94}"/>
              </a:ext>
            </a:extLst>
          </p:cNvPr>
          <p:cNvSpPr/>
          <p:nvPr/>
        </p:nvSpPr>
        <p:spPr>
          <a:xfrm rot="16200000">
            <a:off x="7158850" y="2621767"/>
            <a:ext cx="1816670" cy="1764128"/>
          </a:xfrm>
          <a:prstGeom prst="trapezoid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400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decoder</a:t>
            </a:r>
          </a:p>
          <a:p>
            <a:pPr algn="ctr"/>
            <a:endParaRPr lang="en-US" sz="1400" dirty="0">
              <a:latin typeface="Rubik" pitchFamily="2" charset="-79"/>
              <a:ea typeface="Yu Gothic UI" panose="020B0500000000000000" pitchFamily="34" charset="-128"/>
              <a:cs typeface="Rubik" pitchFamily="2" charset="-79"/>
            </a:endParaRPr>
          </a:p>
          <a:p>
            <a:pPr algn="ctr"/>
            <a:r>
              <a:rPr lang="en-US" sz="1400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D(z | x)</a:t>
            </a:r>
          </a:p>
        </p:txBody>
      </p:sp>
      <p:sp>
        <p:nvSpPr>
          <p:cNvPr id="29" name="Trapezium 28">
            <a:extLst>
              <a:ext uri="{FF2B5EF4-FFF2-40B4-BE49-F238E27FC236}">
                <a16:creationId xmlns:a16="http://schemas.microsoft.com/office/drawing/2014/main" id="{DF28C61D-654C-7141-BE3D-3C3D950070C9}"/>
              </a:ext>
            </a:extLst>
          </p:cNvPr>
          <p:cNvSpPr/>
          <p:nvPr/>
        </p:nvSpPr>
        <p:spPr>
          <a:xfrm rot="5400000">
            <a:off x="2216629" y="2621767"/>
            <a:ext cx="1816670" cy="1764128"/>
          </a:xfrm>
          <a:prstGeom prst="trapezoid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encoder</a:t>
            </a:r>
          </a:p>
          <a:p>
            <a:pPr algn="ctr"/>
            <a:endParaRPr lang="en-US" sz="1400" dirty="0">
              <a:latin typeface="Rubik" pitchFamily="2" charset="-79"/>
              <a:ea typeface="Yu Gothic UI" panose="020B0500000000000000" pitchFamily="34" charset="-128"/>
              <a:cs typeface="Rubik" pitchFamily="2" charset="-79"/>
            </a:endParaRPr>
          </a:p>
          <a:p>
            <a:pPr algn="ctr"/>
            <a:r>
              <a:rPr lang="en-US" sz="1400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E(z | x)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F9BC1B0-DAFF-2D4F-AB8B-9A8D2C564A5D}"/>
              </a:ext>
            </a:extLst>
          </p:cNvPr>
          <p:cNvCxnSpPr>
            <a:cxnSpLocks/>
            <a:stCxn id="27" idx="3"/>
            <a:endCxn id="28" idx="0"/>
          </p:cNvCxnSpPr>
          <p:nvPr/>
        </p:nvCxnSpPr>
        <p:spPr>
          <a:xfrm>
            <a:off x="6401332" y="3503830"/>
            <a:ext cx="783789" cy="1"/>
          </a:xfrm>
          <a:prstGeom prst="straightConnector1">
            <a:avLst/>
          </a:prstGeom>
          <a:ln w="50800">
            <a:solidFill>
              <a:schemeClr val="tx2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614F8C1-67A2-3B4E-A940-06DEEF4CBA28}"/>
              </a:ext>
            </a:extLst>
          </p:cNvPr>
          <p:cNvCxnSpPr>
            <a:cxnSpLocks/>
          </p:cNvCxnSpPr>
          <p:nvPr/>
        </p:nvCxnSpPr>
        <p:spPr>
          <a:xfrm>
            <a:off x="4007028" y="3503828"/>
            <a:ext cx="783789" cy="1"/>
          </a:xfrm>
          <a:prstGeom prst="straightConnector1">
            <a:avLst/>
          </a:prstGeom>
          <a:ln w="508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BEEBE43A-1F5F-B34A-8840-96CC65B009FE}"/>
              </a:ext>
            </a:extLst>
          </p:cNvPr>
          <p:cNvSpPr/>
          <p:nvPr/>
        </p:nvSpPr>
        <p:spPr>
          <a:xfrm>
            <a:off x="4790817" y="776271"/>
            <a:ext cx="1610515" cy="8430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Rubik" pitchFamily="2" charset="-79"/>
                <a:cs typeface="Rubik" pitchFamily="2" charset="-79"/>
              </a:rPr>
              <a:t>latent space</a:t>
            </a:r>
            <a:endParaRPr lang="en-DE" sz="1400" baseline="30000"/>
          </a:p>
        </p:txBody>
      </p:sp>
      <p:sp>
        <p:nvSpPr>
          <p:cNvPr id="37" name="Trapezium 36">
            <a:extLst>
              <a:ext uri="{FF2B5EF4-FFF2-40B4-BE49-F238E27FC236}">
                <a16:creationId xmlns:a16="http://schemas.microsoft.com/office/drawing/2014/main" id="{F716337B-60FF-8148-A117-5232F2026B54}"/>
              </a:ext>
            </a:extLst>
          </p:cNvPr>
          <p:cNvSpPr/>
          <p:nvPr/>
        </p:nvSpPr>
        <p:spPr>
          <a:xfrm rot="16200000">
            <a:off x="7158850" y="315756"/>
            <a:ext cx="1816670" cy="1764128"/>
          </a:xfrm>
          <a:prstGeom prst="trapezoid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400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decoder</a:t>
            </a:r>
          </a:p>
          <a:p>
            <a:pPr algn="ctr"/>
            <a:endParaRPr lang="en-US" sz="1400" dirty="0">
              <a:latin typeface="Rubik" pitchFamily="2" charset="-79"/>
              <a:ea typeface="Yu Gothic UI" panose="020B0500000000000000" pitchFamily="34" charset="-128"/>
              <a:cs typeface="Rubik" pitchFamily="2" charset="-79"/>
            </a:endParaRPr>
          </a:p>
          <a:p>
            <a:pPr algn="ctr"/>
            <a:r>
              <a:rPr lang="en-US" sz="1400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D(z | x)</a:t>
            </a:r>
          </a:p>
        </p:txBody>
      </p:sp>
      <p:sp>
        <p:nvSpPr>
          <p:cNvPr id="38" name="Trapezium 37">
            <a:extLst>
              <a:ext uri="{FF2B5EF4-FFF2-40B4-BE49-F238E27FC236}">
                <a16:creationId xmlns:a16="http://schemas.microsoft.com/office/drawing/2014/main" id="{6139A6F5-1E15-2C40-AF10-C59526FAF6C3}"/>
              </a:ext>
            </a:extLst>
          </p:cNvPr>
          <p:cNvSpPr/>
          <p:nvPr/>
        </p:nvSpPr>
        <p:spPr>
          <a:xfrm rot="5400000">
            <a:off x="2216629" y="315756"/>
            <a:ext cx="1816670" cy="1764128"/>
          </a:xfrm>
          <a:prstGeom prst="trapezoid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encoder</a:t>
            </a:r>
          </a:p>
          <a:p>
            <a:pPr algn="ctr"/>
            <a:endParaRPr lang="en-US" sz="1400" dirty="0">
              <a:latin typeface="Rubik" pitchFamily="2" charset="-79"/>
              <a:ea typeface="Yu Gothic UI" panose="020B0500000000000000" pitchFamily="34" charset="-128"/>
              <a:cs typeface="Rubik" pitchFamily="2" charset="-79"/>
            </a:endParaRPr>
          </a:p>
          <a:p>
            <a:pPr algn="ctr"/>
            <a:r>
              <a:rPr lang="en-US" sz="1400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E(z | x)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42DEC2E-D649-0A42-A4C4-75824EDEFD90}"/>
              </a:ext>
            </a:extLst>
          </p:cNvPr>
          <p:cNvCxnSpPr>
            <a:cxnSpLocks/>
            <a:stCxn id="36" idx="3"/>
            <a:endCxn id="37" idx="0"/>
          </p:cNvCxnSpPr>
          <p:nvPr/>
        </p:nvCxnSpPr>
        <p:spPr>
          <a:xfrm>
            <a:off x="6401332" y="1197819"/>
            <a:ext cx="783789" cy="1"/>
          </a:xfrm>
          <a:prstGeom prst="straightConnector1">
            <a:avLst/>
          </a:prstGeom>
          <a:ln w="508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301E4AF-AAAA-594E-88C9-92EFF77B97EF}"/>
              </a:ext>
            </a:extLst>
          </p:cNvPr>
          <p:cNvCxnSpPr>
            <a:cxnSpLocks/>
          </p:cNvCxnSpPr>
          <p:nvPr/>
        </p:nvCxnSpPr>
        <p:spPr>
          <a:xfrm>
            <a:off x="4007028" y="1197817"/>
            <a:ext cx="783789" cy="1"/>
          </a:xfrm>
          <a:prstGeom prst="straightConnector1">
            <a:avLst/>
          </a:prstGeom>
          <a:ln w="508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5A971EB8-E2D2-694C-8523-D8BFB1B9E8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51"/>
          <a:stretch/>
        </p:blipFill>
        <p:spPr>
          <a:xfrm>
            <a:off x="9733038" y="497531"/>
            <a:ext cx="1430116" cy="140057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B33E53C-BAFF-1B41-82C8-839AAF1FEC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251"/>
          <a:stretch/>
        </p:blipFill>
        <p:spPr>
          <a:xfrm>
            <a:off x="28995" y="497531"/>
            <a:ext cx="1430116" cy="1400572"/>
          </a:xfrm>
          <a:prstGeom prst="rect">
            <a:avLst/>
          </a:prstGeom>
        </p:spPr>
      </p:pic>
      <p:cxnSp>
        <p:nvCxnSpPr>
          <p:cNvPr id="48" name="Straight Arrow Connector 29">
            <a:extLst>
              <a:ext uri="{FF2B5EF4-FFF2-40B4-BE49-F238E27FC236}">
                <a16:creationId xmlns:a16="http://schemas.microsoft.com/office/drawing/2014/main" id="{44FE6344-E20F-E844-B068-06290B3F809A}"/>
              </a:ext>
            </a:extLst>
          </p:cNvPr>
          <p:cNvCxnSpPr>
            <a:cxnSpLocks/>
            <a:stCxn id="47" idx="3"/>
            <a:endCxn id="38" idx="2"/>
          </p:cNvCxnSpPr>
          <p:nvPr/>
        </p:nvCxnSpPr>
        <p:spPr>
          <a:xfrm>
            <a:off x="1459111" y="1197817"/>
            <a:ext cx="783789" cy="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204338D3-B281-0447-A67E-427AA58C73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251"/>
          <a:stretch/>
        </p:blipFill>
        <p:spPr>
          <a:xfrm>
            <a:off x="28995" y="2803542"/>
            <a:ext cx="1430116" cy="1400572"/>
          </a:xfrm>
          <a:prstGeom prst="rect">
            <a:avLst/>
          </a:prstGeom>
        </p:spPr>
      </p:pic>
      <p:cxnSp>
        <p:nvCxnSpPr>
          <p:cNvPr id="52" name="Straight Arrow Connector 29">
            <a:extLst>
              <a:ext uri="{FF2B5EF4-FFF2-40B4-BE49-F238E27FC236}">
                <a16:creationId xmlns:a16="http://schemas.microsoft.com/office/drawing/2014/main" id="{21AD83A0-943E-E44A-A539-9F70EDC80A0B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1459111" y="3503828"/>
            <a:ext cx="783789" cy="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3FB5FDEC-5C9F-1846-88A9-D0C24BEB44C1}"/>
              </a:ext>
            </a:extLst>
          </p:cNvPr>
          <p:cNvSpPr/>
          <p:nvPr/>
        </p:nvSpPr>
        <p:spPr>
          <a:xfrm>
            <a:off x="4790817" y="5391191"/>
            <a:ext cx="1610515" cy="8430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Rubik" pitchFamily="2" charset="-79"/>
                <a:cs typeface="Rubik" pitchFamily="2" charset="-79"/>
              </a:rPr>
              <a:t>latent space</a:t>
            </a:r>
            <a:endParaRPr lang="en-DE" sz="1400" baseline="30000"/>
          </a:p>
        </p:txBody>
      </p:sp>
      <p:sp>
        <p:nvSpPr>
          <p:cNvPr id="54" name="Trapezium 53">
            <a:extLst>
              <a:ext uri="{FF2B5EF4-FFF2-40B4-BE49-F238E27FC236}">
                <a16:creationId xmlns:a16="http://schemas.microsoft.com/office/drawing/2014/main" id="{3EB9A1B1-6970-3141-A25B-5F210B4D62B4}"/>
              </a:ext>
            </a:extLst>
          </p:cNvPr>
          <p:cNvSpPr/>
          <p:nvPr/>
        </p:nvSpPr>
        <p:spPr>
          <a:xfrm rot="16200000">
            <a:off x="7158850" y="4930676"/>
            <a:ext cx="1816670" cy="1764128"/>
          </a:xfrm>
          <a:prstGeom prst="trapezoid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400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decoder</a:t>
            </a:r>
          </a:p>
          <a:p>
            <a:pPr algn="ctr"/>
            <a:endParaRPr lang="en-US" sz="1400" dirty="0">
              <a:latin typeface="Rubik" pitchFamily="2" charset="-79"/>
              <a:ea typeface="Yu Gothic UI" panose="020B0500000000000000" pitchFamily="34" charset="-128"/>
              <a:cs typeface="Rubik" pitchFamily="2" charset="-79"/>
            </a:endParaRPr>
          </a:p>
          <a:p>
            <a:pPr algn="ctr"/>
            <a:r>
              <a:rPr lang="en-US" sz="1400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D(z | x)</a:t>
            </a:r>
          </a:p>
        </p:txBody>
      </p:sp>
      <p:sp>
        <p:nvSpPr>
          <p:cNvPr id="55" name="Trapezium 54">
            <a:extLst>
              <a:ext uri="{FF2B5EF4-FFF2-40B4-BE49-F238E27FC236}">
                <a16:creationId xmlns:a16="http://schemas.microsoft.com/office/drawing/2014/main" id="{9032ECA9-D419-7246-952F-6042E8D52798}"/>
              </a:ext>
            </a:extLst>
          </p:cNvPr>
          <p:cNvSpPr/>
          <p:nvPr/>
        </p:nvSpPr>
        <p:spPr>
          <a:xfrm rot="5400000">
            <a:off x="2216629" y="4930676"/>
            <a:ext cx="1816670" cy="1764128"/>
          </a:xfrm>
          <a:prstGeom prst="trapezoid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encoder</a:t>
            </a:r>
          </a:p>
          <a:p>
            <a:pPr algn="ctr"/>
            <a:endParaRPr lang="en-US" sz="1400" dirty="0">
              <a:latin typeface="Rubik" pitchFamily="2" charset="-79"/>
              <a:ea typeface="Yu Gothic UI" panose="020B0500000000000000" pitchFamily="34" charset="-128"/>
              <a:cs typeface="Rubik" pitchFamily="2" charset="-79"/>
            </a:endParaRPr>
          </a:p>
          <a:p>
            <a:pPr algn="ctr"/>
            <a:r>
              <a:rPr lang="en-US" sz="1400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E(z | x)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FD356DB-487D-F846-AE7C-97014511F522}"/>
              </a:ext>
            </a:extLst>
          </p:cNvPr>
          <p:cNvCxnSpPr>
            <a:cxnSpLocks/>
            <a:stCxn id="53" idx="3"/>
            <a:endCxn id="54" idx="0"/>
          </p:cNvCxnSpPr>
          <p:nvPr/>
        </p:nvCxnSpPr>
        <p:spPr>
          <a:xfrm>
            <a:off x="6401332" y="5812739"/>
            <a:ext cx="783789" cy="1"/>
          </a:xfrm>
          <a:prstGeom prst="straightConnector1">
            <a:avLst/>
          </a:prstGeom>
          <a:ln w="508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54C9724-7CA4-344B-B106-6B3679997F6E}"/>
              </a:ext>
            </a:extLst>
          </p:cNvPr>
          <p:cNvCxnSpPr>
            <a:cxnSpLocks/>
          </p:cNvCxnSpPr>
          <p:nvPr/>
        </p:nvCxnSpPr>
        <p:spPr>
          <a:xfrm>
            <a:off x="4007028" y="5812737"/>
            <a:ext cx="783789" cy="1"/>
          </a:xfrm>
          <a:prstGeom prst="straightConnector1">
            <a:avLst/>
          </a:prstGeom>
          <a:ln w="50800">
            <a:solidFill>
              <a:schemeClr val="tx2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E2E6262B-C861-FA4F-B0ED-DD510CCEC9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51"/>
          <a:stretch/>
        </p:blipFill>
        <p:spPr>
          <a:xfrm>
            <a:off x="9733038" y="5112451"/>
            <a:ext cx="1430116" cy="1400572"/>
          </a:xfrm>
          <a:prstGeom prst="rect">
            <a:avLst/>
          </a:prstGeom>
        </p:spPr>
      </p:pic>
      <p:cxnSp>
        <p:nvCxnSpPr>
          <p:cNvPr id="61" name="Straight Arrow Connector 29">
            <a:extLst>
              <a:ext uri="{FF2B5EF4-FFF2-40B4-BE49-F238E27FC236}">
                <a16:creationId xmlns:a16="http://schemas.microsoft.com/office/drawing/2014/main" id="{491F8100-69F7-FE42-8930-2141C61D4C75}"/>
              </a:ext>
            </a:extLst>
          </p:cNvPr>
          <p:cNvCxnSpPr>
            <a:cxnSpLocks/>
            <a:stCxn id="54" idx="2"/>
            <a:endCxn id="58" idx="1"/>
          </p:cNvCxnSpPr>
          <p:nvPr/>
        </p:nvCxnSpPr>
        <p:spPr>
          <a:xfrm flipV="1">
            <a:off x="8949249" y="5812737"/>
            <a:ext cx="783789" cy="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29">
            <a:extLst>
              <a:ext uri="{FF2B5EF4-FFF2-40B4-BE49-F238E27FC236}">
                <a16:creationId xmlns:a16="http://schemas.microsoft.com/office/drawing/2014/main" id="{F91817AD-22D3-8945-8CA3-88D09EE31A45}"/>
              </a:ext>
            </a:extLst>
          </p:cNvPr>
          <p:cNvCxnSpPr>
            <a:cxnSpLocks/>
          </p:cNvCxnSpPr>
          <p:nvPr/>
        </p:nvCxnSpPr>
        <p:spPr>
          <a:xfrm flipV="1">
            <a:off x="8949249" y="1197814"/>
            <a:ext cx="783789" cy="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8572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8961653-03BC-5045-BBE1-9BB8A072FB1C}"/>
              </a:ext>
            </a:extLst>
          </p:cNvPr>
          <p:cNvSpPr/>
          <p:nvPr/>
        </p:nvSpPr>
        <p:spPr>
          <a:xfrm>
            <a:off x="10072251" y="302345"/>
            <a:ext cx="1682474" cy="629956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reflection endPos="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sz="1200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VISION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86EFFD-3868-524A-83E8-D53AA325E7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251"/>
          <a:stretch/>
        </p:blipFill>
        <p:spPr>
          <a:xfrm>
            <a:off x="1278512" y="0"/>
            <a:ext cx="1430116" cy="14005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A02AB1A-722F-C54E-ADB6-C563AA3581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51"/>
          <a:stretch/>
        </p:blipFill>
        <p:spPr>
          <a:xfrm>
            <a:off x="1232152" y="5457428"/>
            <a:ext cx="1430116" cy="1400572"/>
          </a:xfrm>
          <a:prstGeom prst="rect">
            <a:avLst/>
          </a:prstGeom>
        </p:spPr>
      </p:pic>
      <p:cxnSp>
        <p:nvCxnSpPr>
          <p:cNvPr id="14" name="Straight Arrow Connector 29">
            <a:extLst>
              <a:ext uri="{FF2B5EF4-FFF2-40B4-BE49-F238E27FC236}">
                <a16:creationId xmlns:a16="http://schemas.microsoft.com/office/drawing/2014/main" id="{DD46D3C4-D10E-CF4D-AF74-5A02B8AE9FB7}"/>
              </a:ext>
            </a:extLst>
          </p:cNvPr>
          <p:cNvCxnSpPr>
            <a:cxnSpLocks/>
          </p:cNvCxnSpPr>
          <p:nvPr/>
        </p:nvCxnSpPr>
        <p:spPr>
          <a:xfrm>
            <a:off x="9286802" y="3420245"/>
            <a:ext cx="2952370" cy="8755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29">
            <a:extLst>
              <a:ext uri="{FF2B5EF4-FFF2-40B4-BE49-F238E27FC236}">
                <a16:creationId xmlns:a16="http://schemas.microsoft.com/office/drawing/2014/main" id="{8D4D416C-3E38-2849-B0DF-6432B88769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903859" y="1271623"/>
            <a:ext cx="4517375" cy="1433482"/>
          </a:xfrm>
          <a:prstGeom prst="bentConnector3">
            <a:avLst>
              <a:gd name="adj1" fmla="val 56"/>
            </a:avLst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BF6A295-F81B-A148-B3BD-BECEDA3763D4}"/>
              </a:ext>
            </a:extLst>
          </p:cNvPr>
          <p:cNvSpPr txBox="1"/>
          <p:nvPr/>
        </p:nvSpPr>
        <p:spPr>
          <a:xfrm>
            <a:off x="9286802" y="2551473"/>
            <a:ext cx="2733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latent space </a:t>
            </a:r>
          </a:p>
          <a:p>
            <a:r>
              <a:rPr lang="en-US" sz="1200" dirty="0">
                <a:solidFill>
                  <a:schemeClr val="accent1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(32, )</a:t>
            </a:r>
          </a:p>
          <a:p>
            <a:r>
              <a:rPr lang="en-US" sz="1200" dirty="0">
                <a:solidFill>
                  <a:schemeClr val="accent1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z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895ADA-3A4A-BB48-9EFC-8E1C63E72D9E}"/>
              </a:ext>
            </a:extLst>
          </p:cNvPr>
          <p:cNvSpPr txBox="1"/>
          <p:nvPr/>
        </p:nvSpPr>
        <p:spPr>
          <a:xfrm>
            <a:off x="10696223" y="3053472"/>
            <a:ext cx="14970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to the memory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23F9F0-9F9A-AD4B-9D93-F9AF79789E90}"/>
              </a:ext>
            </a:extLst>
          </p:cNvPr>
          <p:cNvSpPr txBox="1"/>
          <p:nvPr/>
        </p:nvSpPr>
        <p:spPr>
          <a:xfrm>
            <a:off x="9379141" y="0"/>
            <a:ext cx="2733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to the controller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7BDAD41-74A6-0041-8AD1-7EADD0D7201E}"/>
              </a:ext>
            </a:extLst>
          </p:cNvPr>
          <p:cNvSpPr/>
          <p:nvPr/>
        </p:nvSpPr>
        <p:spPr>
          <a:xfrm>
            <a:off x="4650490" y="1867287"/>
            <a:ext cx="1610515" cy="8430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statistics</a:t>
            </a:r>
          </a:p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(64, )</a:t>
            </a:r>
          </a:p>
          <a:p>
            <a:pPr algn="ctr"/>
            <a:r>
              <a:rPr lang="el-GR" sz="1200" dirty="0"/>
              <a:t>μ</a:t>
            </a:r>
            <a:r>
              <a:rPr lang="en-US" sz="1200" dirty="0"/>
              <a:t>, </a:t>
            </a:r>
            <a:r>
              <a:rPr lang="el-GR" sz="1200" dirty="0"/>
              <a:t>σ</a:t>
            </a:r>
            <a:r>
              <a:rPr lang="en-US" sz="1200" baseline="30000" dirty="0"/>
              <a:t>2</a:t>
            </a:r>
            <a:endParaRPr lang="en-DE" sz="1200" baseline="30000"/>
          </a:p>
        </p:txBody>
      </p:sp>
      <p:sp>
        <p:nvSpPr>
          <p:cNvPr id="47" name="Trapezium 46">
            <a:extLst>
              <a:ext uri="{FF2B5EF4-FFF2-40B4-BE49-F238E27FC236}">
                <a16:creationId xmlns:a16="http://schemas.microsoft.com/office/drawing/2014/main" id="{1030FD98-F814-E945-A496-2EC262091643}"/>
              </a:ext>
            </a:extLst>
          </p:cNvPr>
          <p:cNvSpPr>
            <a:spLocks noChangeAspect="1"/>
          </p:cNvSpPr>
          <p:nvPr/>
        </p:nvSpPr>
        <p:spPr>
          <a:xfrm rot="10800000">
            <a:off x="1327800" y="1434195"/>
            <a:ext cx="1310717" cy="1272809"/>
          </a:xfrm>
          <a:prstGeom prst="trapezoid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encoder</a:t>
            </a:r>
          </a:p>
        </p:txBody>
      </p:sp>
      <p:cxnSp>
        <p:nvCxnSpPr>
          <p:cNvPr id="53" name="Straight Arrow Connector 29">
            <a:extLst>
              <a:ext uri="{FF2B5EF4-FFF2-40B4-BE49-F238E27FC236}">
                <a16:creationId xmlns:a16="http://schemas.microsoft.com/office/drawing/2014/main" id="{D73B4871-B079-E14C-A2B5-E4ED958A3CF9}"/>
              </a:ext>
            </a:extLst>
          </p:cNvPr>
          <p:cNvCxnSpPr>
            <a:cxnSpLocks/>
          </p:cNvCxnSpPr>
          <p:nvPr/>
        </p:nvCxnSpPr>
        <p:spPr>
          <a:xfrm>
            <a:off x="5455744" y="1488307"/>
            <a:ext cx="7499" cy="378979"/>
          </a:xfrm>
          <a:prstGeom prst="straightConnector1">
            <a:avLst/>
          </a:prstGeom>
          <a:ln w="508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023450AB-05B2-9A48-B6DF-DA9D7F2DBD73}"/>
              </a:ext>
            </a:extLst>
          </p:cNvPr>
          <p:cNvSpPr/>
          <p:nvPr/>
        </p:nvSpPr>
        <p:spPr>
          <a:xfrm>
            <a:off x="4650490" y="2926955"/>
            <a:ext cx="1610515" cy="8430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gaussians</a:t>
            </a:r>
          </a:p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(32, )</a:t>
            </a:r>
          </a:p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N(</a:t>
            </a:r>
            <a:r>
              <a:rPr lang="el-GR" sz="1200" dirty="0"/>
              <a:t>μ</a:t>
            </a:r>
            <a:r>
              <a:rPr lang="en-US" sz="1200" dirty="0"/>
              <a:t>, </a:t>
            </a:r>
            <a:r>
              <a:rPr lang="el-GR" sz="1200" dirty="0"/>
              <a:t>σ</a:t>
            </a:r>
            <a:r>
              <a:rPr lang="en-US" sz="1200" baseline="30000" dirty="0"/>
              <a:t>2</a:t>
            </a:r>
            <a:r>
              <a:rPr lang="en-US" sz="1200" dirty="0"/>
              <a:t>)</a:t>
            </a:r>
            <a:endParaRPr lang="en-DE" sz="120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B6F7853-CA49-2443-BFC5-56653D06D707}"/>
              </a:ext>
            </a:extLst>
          </p:cNvPr>
          <p:cNvSpPr/>
          <p:nvPr/>
        </p:nvSpPr>
        <p:spPr>
          <a:xfrm>
            <a:off x="4658728" y="3986623"/>
            <a:ext cx="1610516" cy="8430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latent space</a:t>
            </a:r>
          </a:p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(32, )</a:t>
            </a:r>
          </a:p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z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BEB9445-48F8-9F45-B4F4-2EA0BF01BE55}"/>
              </a:ext>
            </a:extLst>
          </p:cNvPr>
          <p:cNvSpPr/>
          <p:nvPr/>
        </p:nvSpPr>
        <p:spPr>
          <a:xfrm>
            <a:off x="2392" y="278738"/>
            <a:ext cx="1273973" cy="843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Rubik" pitchFamily="2" charset="-79"/>
                <a:cs typeface="Rubik" pitchFamily="2" charset="-79"/>
              </a:rPr>
              <a:t>observation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Rubik" pitchFamily="2" charset="-79"/>
                <a:cs typeface="Rubik" pitchFamily="2" charset="-79"/>
              </a:rPr>
              <a:t>(64, 64, 3 )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Rubik" pitchFamily="2" charset="-79"/>
                <a:cs typeface="Rubik" pitchFamily="2" charset="-79"/>
              </a:rPr>
              <a:t>x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6604D51-9D2C-9041-8B50-1A5B3A5CD60C}"/>
              </a:ext>
            </a:extLst>
          </p:cNvPr>
          <p:cNvSpPr/>
          <p:nvPr/>
        </p:nvSpPr>
        <p:spPr>
          <a:xfrm>
            <a:off x="3947802" y="5195447"/>
            <a:ext cx="1920254" cy="534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reconstruction loss</a:t>
            </a:r>
          </a:p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x – x’</a:t>
            </a:r>
          </a:p>
        </p:txBody>
      </p:sp>
      <p:cxnSp>
        <p:nvCxnSpPr>
          <p:cNvPr id="74" name="Straight Arrow Connector 29">
            <a:extLst>
              <a:ext uri="{FF2B5EF4-FFF2-40B4-BE49-F238E27FC236}">
                <a16:creationId xmlns:a16="http://schemas.microsoft.com/office/drawing/2014/main" id="{95E75D52-5397-5941-8459-05348E5A50E7}"/>
              </a:ext>
            </a:extLst>
          </p:cNvPr>
          <p:cNvCxnSpPr>
            <a:cxnSpLocks/>
          </p:cNvCxnSpPr>
          <p:nvPr/>
        </p:nvCxnSpPr>
        <p:spPr>
          <a:xfrm rot="10800000">
            <a:off x="8456818" y="1800955"/>
            <a:ext cx="7166478" cy="819729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8EF9AB22-BD02-9C4A-8060-D9B9382B1EEB}"/>
              </a:ext>
            </a:extLst>
          </p:cNvPr>
          <p:cNvSpPr/>
          <p:nvPr/>
        </p:nvSpPr>
        <p:spPr>
          <a:xfrm>
            <a:off x="7196894" y="5925598"/>
            <a:ext cx="1920255" cy="5427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KLD loss</a:t>
            </a:r>
          </a:p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KLD(N(</a:t>
            </a:r>
            <a:r>
              <a:rPr lang="el-GR" sz="1200" dirty="0"/>
              <a:t>μ</a:t>
            </a:r>
            <a:r>
              <a:rPr lang="en-US" sz="1200" dirty="0"/>
              <a:t>, </a:t>
            </a:r>
            <a:r>
              <a:rPr lang="el-GR" sz="1200" dirty="0"/>
              <a:t>σ</a:t>
            </a:r>
            <a:r>
              <a:rPr lang="en-US" sz="1200" baseline="30000" dirty="0"/>
              <a:t>2</a:t>
            </a:r>
            <a:r>
              <a:rPr lang="en-US" sz="1200" dirty="0"/>
              <a:t>) </a:t>
            </a:r>
            <a:r>
              <a:rPr lang="en-US" sz="1200" dirty="0">
                <a:latin typeface="Rubik" pitchFamily="2" charset="-79"/>
                <a:cs typeface="Rubik" pitchFamily="2" charset="-79"/>
              </a:rPr>
              <a:t>|| N(0, 1))</a:t>
            </a:r>
          </a:p>
        </p:txBody>
      </p:sp>
      <p:cxnSp>
        <p:nvCxnSpPr>
          <p:cNvPr id="82" name="Straight Arrow Connector 29">
            <a:extLst>
              <a:ext uri="{FF2B5EF4-FFF2-40B4-BE49-F238E27FC236}">
                <a16:creationId xmlns:a16="http://schemas.microsoft.com/office/drawing/2014/main" id="{81F1449B-5608-0745-BB53-6E014192EC9C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5463986" y="4829718"/>
            <a:ext cx="6772" cy="342482"/>
          </a:xfrm>
          <a:prstGeom prst="straightConnector1">
            <a:avLst/>
          </a:prstGeom>
          <a:ln w="508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29">
            <a:extLst>
              <a:ext uri="{FF2B5EF4-FFF2-40B4-BE49-F238E27FC236}">
                <a16:creationId xmlns:a16="http://schemas.microsoft.com/office/drawing/2014/main" id="{D4EA63D1-C05E-4A43-9620-88A38B7B8221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5455746" y="2710381"/>
            <a:ext cx="2" cy="216574"/>
          </a:xfrm>
          <a:prstGeom prst="straightConnector1">
            <a:avLst/>
          </a:prstGeom>
          <a:ln w="508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29">
            <a:extLst>
              <a:ext uri="{FF2B5EF4-FFF2-40B4-BE49-F238E27FC236}">
                <a16:creationId xmlns:a16="http://schemas.microsoft.com/office/drawing/2014/main" id="{114396E6-BE42-0C4F-B99C-EF8E90AF93C6}"/>
              </a:ext>
            </a:extLst>
          </p:cNvPr>
          <p:cNvCxnSpPr>
            <a:cxnSpLocks/>
          </p:cNvCxnSpPr>
          <p:nvPr/>
        </p:nvCxnSpPr>
        <p:spPr>
          <a:xfrm>
            <a:off x="5455744" y="3782797"/>
            <a:ext cx="2" cy="216574"/>
          </a:xfrm>
          <a:prstGeom prst="straightConnector1">
            <a:avLst/>
          </a:prstGeom>
          <a:ln w="508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29">
            <a:extLst>
              <a:ext uri="{FF2B5EF4-FFF2-40B4-BE49-F238E27FC236}">
                <a16:creationId xmlns:a16="http://schemas.microsoft.com/office/drawing/2014/main" id="{AC021C21-1BB7-0942-9F78-F680020AE039}"/>
              </a:ext>
            </a:extLst>
          </p:cNvPr>
          <p:cNvCxnSpPr>
            <a:cxnSpLocks/>
          </p:cNvCxnSpPr>
          <p:nvPr/>
        </p:nvCxnSpPr>
        <p:spPr>
          <a:xfrm>
            <a:off x="3472328" y="138499"/>
            <a:ext cx="881614" cy="66769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29">
            <a:extLst>
              <a:ext uri="{FF2B5EF4-FFF2-40B4-BE49-F238E27FC236}">
                <a16:creationId xmlns:a16="http://schemas.microsoft.com/office/drawing/2014/main" id="{5011B110-8E13-2445-B03C-C15DD65BF616}"/>
              </a:ext>
            </a:extLst>
          </p:cNvPr>
          <p:cNvCxnSpPr>
            <a:cxnSpLocks/>
          </p:cNvCxnSpPr>
          <p:nvPr/>
        </p:nvCxnSpPr>
        <p:spPr>
          <a:xfrm rot="16200000" flipH="1">
            <a:off x="9087488" y="2360638"/>
            <a:ext cx="4561213" cy="819633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29">
            <a:extLst>
              <a:ext uri="{FF2B5EF4-FFF2-40B4-BE49-F238E27FC236}">
                <a16:creationId xmlns:a16="http://schemas.microsoft.com/office/drawing/2014/main" id="{2FC5D4B5-9417-8846-9C32-071FAE42BFB3}"/>
              </a:ext>
            </a:extLst>
          </p:cNvPr>
          <p:cNvCxnSpPr>
            <a:cxnSpLocks/>
          </p:cNvCxnSpPr>
          <p:nvPr/>
        </p:nvCxnSpPr>
        <p:spPr>
          <a:xfrm>
            <a:off x="9301133" y="2330257"/>
            <a:ext cx="2896622" cy="281450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29">
            <a:extLst>
              <a:ext uri="{FF2B5EF4-FFF2-40B4-BE49-F238E27FC236}">
                <a16:creationId xmlns:a16="http://schemas.microsoft.com/office/drawing/2014/main" id="{1CF6C2C2-75D2-7740-A8AE-DAE9EB96153A}"/>
              </a:ext>
            </a:extLst>
          </p:cNvPr>
          <p:cNvCxnSpPr>
            <a:cxnSpLocks/>
          </p:cNvCxnSpPr>
          <p:nvPr/>
        </p:nvCxnSpPr>
        <p:spPr>
          <a:xfrm flipH="1" flipV="1">
            <a:off x="8556535" y="3379866"/>
            <a:ext cx="1321679" cy="2029519"/>
          </a:xfrm>
          <a:prstGeom prst="bentConnector4">
            <a:avLst>
              <a:gd name="adj1" fmla="val -17296"/>
              <a:gd name="adj2" fmla="val 71731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rapezium 31">
            <a:extLst>
              <a:ext uri="{FF2B5EF4-FFF2-40B4-BE49-F238E27FC236}">
                <a16:creationId xmlns:a16="http://schemas.microsoft.com/office/drawing/2014/main" id="{83A08F1A-5B86-3E4D-8392-89B5AB5756BF}"/>
              </a:ext>
            </a:extLst>
          </p:cNvPr>
          <p:cNvSpPr>
            <a:spLocks noChangeAspect="1"/>
          </p:cNvSpPr>
          <p:nvPr/>
        </p:nvSpPr>
        <p:spPr>
          <a:xfrm>
            <a:off x="1331775" y="4136575"/>
            <a:ext cx="1310717" cy="1272809"/>
          </a:xfrm>
          <a:prstGeom prst="trapezoid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decoder</a:t>
            </a:r>
          </a:p>
          <a:p>
            <a:pPr algn="ctr"/>
            <a:endParaRPr lang="en-US" sz="1200" dirty="0">
              <a:latin typeface="Rubik" pitchFamily="2" charset="-79"/>
              <a:ea typeface="Yu Gothic UI" panose="020B0500000000000000" pitchFamily="34" charset="-128"/>
              <a:cs typeface="Rubik" pitchFamily="2" charset="-79"/>
            </a:endParaRPr>
          </a:p>
          <a:p>
            <a:pPr algn="ctr"/>
            <a:r>
              <a:rPr lang="en-US" sz="1200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D(x’ | z)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4168E56-4918-9643-9BF1-C50EA2C8A10C}"/>
              </a:ext>
            </a:extLst>
          </p:cNvPr>
          <p:cNvSpPr/>
          <p:nvPr/>
        </p:nvSpPr>
        <p:spPr>
          <a:xfrm>
            <a:off x="-33882" y="5729879"/>
            <a:ext cx="1346519" cy="843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Rubik" pitchFamily="2" charset="-79"/>
                <a:cs typeface="Rubik" pitchFamily="2" charset="-79"/>
              </a:rPr>
              <a:t>reconstruction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Rubik" pitchFamily="2" charset="-79"/>
                <a:cs typeface="Rubik" pitchFamily="2" charset="-79"/>
              </a:rPr>
              <a:t>(64, 64, 3 )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Rubik" pitchFamily="2" charset="-79"/>
                <a:cs typeface="Rubik" pitchFamily="2" charset="-79"/>
              </a:rPr>
              <a:t>x’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431FC61-4D0B-8F4D-9FD1-E412012DD21D}"/>
              </a:ext>
            </a:extLst>
          </p:cNvPr>
          <p:cNvSpPr/>
          <p:nvPr/>
        </p:nvSpPr>
        <p:spPr>
          <a:xfrm>
            <a:off x="1648765" y="2815724"/>
            <a:ext cx="665021" cy="12728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Latent </a:t>
            </a:r>
          </a:p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space</a:t>
            </a:r>
            <a:endParaRPr lang="en-DE" sz="1200" baseline="30000"/>
          </a:p>
        </p:txBody>
      </p:sp>
      <p:cxnSp>
        <p:nvCxnSpPr>
          <p:cNvPr id="40" name="Straight Arrow Connector 29">
            <a:extLst>
              <a:ext uri="{FF2B5EF4-FFF2-40B4-BE49-F238E27FC236}">
                <a16:creationId xmlns:a16="http://schemas.microsoft.com/office/drawing/2014/main" id="{25A11D08-5C7B-CC4B-8A2A-9D42B29DC6C6}"/>
              </a:ext>
            </a:extLst>
          </p:cNvPr>
          <p:cNvCxnSpPr>
            <a:cxnSpLocks/>
          </p:cNvCxnSpPr>
          <p:nvPr/>
        </p:nvCxnSpPr>
        <p:spPr>
          <a:xfrm rot="10800000">
            <a:off x="8636298" y="1988365"/>
            <a:ext cx="7166478" cy="819729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160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84A3D6F-950D-944B-8005-9D168CBF75FA}"/>
              </a:ext>
            </a:extLst>
          </p:cNvPr>
          <p:cNvSpPr/>
          <p:nvPr/>
        </p:nvSpPr>
        <p:spPr>
          <a:xfrm>
            <a:off x="3588028" y="772394"/>
            <a:ext cx="6264756" cy="5288403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reflection endPos="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endParaRPr lang="en-US" sz="1400" dirty="0">
              <a:latin typeface="Rubik" pitchFamily="2" charset="-79"/>
              <a:ea typeface="Yu Gothic UI" panose="020B0500000000000000" pitchFamily="34" charset="-128"/>
              <a:cs typeface="Rubik" pitchFamily="2" charset="-79"/>
            </a:endParaRPr>
          </a:p>
        </p:txBody>
      </p: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A577BA09-6536-284D-8F1D-59B70DB6C521}"/>
              </a:ext>
            </a:extLst>
          </p:cNvPr>
          <p:cNvSpPr/>
          <p:nvPr/>
        </p:nvSpPr>
        <p:spPr>
          <a:xfrm>
            <a:off x="6971986" y="948589"/>
            <a:ext cx="2531533" cy="4941771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reflection endPos="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GAUSSIAN MIX </a:t>
            </a:r>
          </a:p>
          <a:p>
            <a:pPr algn="ctr"/>
            <a:r>
              <a:rPr lang="en-US" sz="1200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3 mixtures</a:t>
            </a:r>
          </a:p>
        </p:txBody>
      </p:sp>
      <p:cxnSp>
        <p:nvCxnSpPr>
          <p:cNvPr id="2" name="Straight Arrow Connector 29">
            <a:extLst>
              <a:ext uri="{FF2B5EF4-FFF2-40B4-BE49-F238E27FC236}">
                <a16:creationId xmlns:a16="http://schemas.microsoft.com/office/drawing/2014/main" id="{3615AE7D-1042-5543-A976-DF0C0814645E}"/>
              </a:ext>
            </a:extLst>
          </p:cNvPr>
          <p:cNvCxnSpPr>
            <a:cxnSpLocks/>
          </p:cNvCxnSpPr>
          <p:nvPr/>
        </p:nvCxnSpPr>
        <p:spPr>
          <a:xfrm>
            <a:off x="183122" y="4076136"/>
            <a:ext cx="3652205" cy="0"/>
          </a:xfrm>
          <a:prstGeom prst="straightConnector1">
            <a:avLst/>
          </a:prstGeom>
          <a:ln w="50800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51D0740-A03C-EF46-A25C-11B8893465BD}"/>
              </a:ext>
            </a:extLst>
          </p:cNvPr>
          <p:cNvSpPr txBox="1"/>
          <p:nvPr/>
        </p:nvSpPr>
        <p:spPr>
          <a:xfrm>
            <a:off x="1885443" y="3294600"/>
            <a:ext cx="157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latent space </a:t>
            </a:r>
          </a:p>
          <a:p>
            <a:r>
              <a:rPr lang="en-US" sz="1400" dirty="0">
                <a:solidFill>
                  <a:schemeClr val="accent6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(32, )</a:t>
            </a:r>
          </a:p>
          <a:p>
            <a:r>
              <a:rPr lang="en-US" sz="1400" dirty="0">
                <a:solidFill>
                  <a:schemeClr val="accent6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CF7CE3-458C-5D49-BA8F-AE4B9AA2F100}"/>
              </a:ext>
            </a:extLst>
          </p:cNvPr>
          <p:cNvSpPr txBox="1"/>
          <p:nvPr/>
        </p:nvSpPr>
        <p:spPr>
          <a:xfrm>
            <a:off x="183122" y="3663932"/>
            <a:ext cx="1702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from vision </a:t>
            </a:r>
          </a:p>
        </p:txBody>
      </p:sp>
      <p:cxnSp>
        <p:nvCxnSpPr>
          <p:cNvPr id="5" name="Straight Arrow Connector 29">
            <a:extLst>
              <a:ext uri="{FF2B5EF4-FFF2-40B4-BE49-F238E27FC236}">
                <a16:creationId xmlns:a16="http://schemas.microsoft.com/office/drawing/2014/main" id="{F4433257-B483-D144-AA99-1DB19EE1B5E8}"/>
              </a:ext>
            </a:extLst>
          </p:cNvPr>
          <p:cNvCxnSpPr>
            <a:cxnSpLocks/>
          </p:cNvCxnSpPr>
          <p:nvPr/>
        </p:nvCxnSpPr>
        <p:spPr>
          <a:xfrm>
            <a:off x="172317" y="5188564"/>
            <a:ext cx="3663010" cy="0"/>
          </a:xfrm>
          <a:prstGeom prst="straightConnector1">
            <a:avLst/>
          </a:prstGeom>
          <a:ln w="50800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5F07E0-BE44-EB4F-A7C3-F976F566390C}"/>
              </a:ext>
            </a:extLst>
          </p:cNvPr>
          <p:cNvSpPr txBox="1"/>
          <p:nvPr/>
        </p:nvSpPr>
        <p:spPr>
          <a:xfrm>
            <a:off x="1885442" y="4407028"/>
            <a:ext cx="16315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previous action</a:t>
            </a:r>
          </a:p>
          <a:p>
            <a:r>
              <a:rPr lang="en-US" sz="1400" dirty="0">
                <a:solidFill>
                  <a:schemeClr val="accent6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(3, )</a:t>
            </a:r>
          </a:p>
          <a:p>
            <a:r>
              <a:rPr lang="en-US" sz="1400" dirty="0">
                <a:solidFill>
                  <a:schemeClr val="accent6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0E32ED-4E49-244B-B621-F08A45D8B7C2}"/>
              </a:ext>
            </a:extLst>
          </p:cNvPr>
          <p:cNvSpPr txBox="1"/>
          <p:nvPr/>
        </p:nvSpPr>
        <p:spPr>
          <a:xfrm>
            <a:off x="183122" y="4776360"/>
            <a:ext cx="1773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from controller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241F595-1DFA-2949-AA78-808B80082E8C}"/>
              </a:ext>
            </a:extLst>
          </p:cNvPr>
          <p:cNvSpPr/>
          <p:nvPr/>
        </p:nvSpPr>
        <p:spPr>
          <a:xfrm>
            <a:off x="4047067" y="948589"/>
            <a:ext cx="2531533" cy="4941771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reflection endPos="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LSTM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264B74-2E15-654F-83EE-6EB76AA0DD38}"/>
              </a:ext>
            </a:extLst>
          </p:cNvPr>
          <p:cNvSpPr txBox="1"/>
          <p:nvPr/>
        </p:nvSpPr>
        <p:spPr>
          <a:xfrm>
            <a:off x="183123" y="1424868"/>
            <a:ext cx="1702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to the controller</a:t>
            </a:r>
          </a:p>
        </p:txBody>
      </p:sp>
      <p:cxnSp>
        <p:nvCxnSpPr>
          <p:cNvPr id="36" name="Straight Arrow Connector 29">
            <a:extLst>
              <a:ext uri="{FF2B5EF4-FFF2-40B4-BE49-F238E27FC236}">
                <a16:creationId xmlns:a16="http://schemas.microsoft.com/office/drawing/2014/main" id="{E53A82D2-6602-194C-9593-AE33A2272439}"/>
              </a:ext>
            </a:extLst>
          </p:cNvPr>
          <p:cNvCxnSpPr>
            <a:cxnSpLocks/>
          </p:cNvCxnSpPr>
          <p:nvPr/>
        </p:nvCxnSpPr>
        <p:spPr>
          <a:xfrm flipV="1">
            <a:off x="4506178" y="2922735"/>
            <a:ext cx="0" cy="3952629"/>
          </a:xfrm>
          <a:prstGeom prst="straightConnector1">
            <a:avLst/>
          </a:prstGeom>
          <a:ln w="50800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78F8E36-C278-E54E-BC0E-6B9944045D2B}"/>
                  </a:ext>
                </a:extLst>
              </p:cNvPr>
              <p:cNvSpPr/>
              <p:nvPr/>
            </p:nvSpPr>
            <p:spPr>
              <a:xfrm>
                <a:off x="7388774" y="1545203"/>
                <a:ext cx="586361" cy="1360171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aseline="30000" dirty="0">
                    <a:latin typeface="Rubik" pitchFamily="2" charset="-79"/>
                    <a:cs typeface="Rubik" pitchFamily="2" charset="-79"/>
                  </a:rPr>
                  <a:t>pi</a:t>
                </a:r>
              </a:p>
              <a:p>
                <a:pPr algn="ctr"/>
                <a:r>
                  <a:rPr lang="en-US" sz="1400" baseline="30000" dirty="0">
                    <a:latin typeface="Rubik" pitchFamily="2" charset="-79"/>
                    <a:cs typeface="Rubik" pitchFamily="2" charset="-79"/>
                  </a:rPr>
                  <a:t>(32, 3)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baseline="30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ubik" pitchFamily="2" charset="-79"/>
                        </a:rPr>
                        <m:t>𝜋</m:t>
                      </m:r>
                    </m:oMath>
                  </m:oMathPara>
                </a14:m>
                <a:endParaRPr lang="en-DE" baseline="30000">
                  <a:latin typeface="Rubik" pitchFamily="2" charset="-79"/>
                  <a:cs typeface="Rubik" pitchFamily="2" charset="-79"/>
                </a:endParaRP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78F8E36-C278-E54E-BC0E-6B9944045D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8774" y="1545203"/>
                <a:ext cx="586361" cy="13601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0DED0560-889E-5843-A6E5-BCE135852EE2}"/>
              </a:ext>
            </a:extLst>
          </p:cNvPr>
          <p:cNvSpPr/>
          <p:nvPr/>
        </p:nvSpPr>
        <p:spPr>
          <a:xfrm>
            <a:off x="7388773" y="2961581"/>
            <a:ext cx="586361" cy="13601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aseline="30000" dirty="0">
                <a:latin typeface="Rubik" pitchFamily="2" charset="-79"/>
                <a:cs typeface="Rubik" pitchFamily="2" charset="-79"/>
              </a:rPr>
              <a:t>mu</a:t>
            </a:r>
          </a:p>
          <a:p>
            <a:pPr algn="ctr"/>
            <a:r>
              <a:rPr lang="en-US" sz="1400" baseline="30000" dirty="0">
                <a:latin typeface="Rubik" pitchFamily="2" charset="-79"/>
                <a:cs typeface="Rubik" pitchFamily="2" charset="-79"/>
              </a:rPr>
              <a:t>(32, 3)</a:t>
            </a:r>
          </a:p>
          <a:p>
            <a:pPr algn="ctr"/>
            <a:r>
              <a:rPr lang="el-GR" sz="1200" dirty="0">
                <a:cs typeface="Rubik" pitchFamily="2" charset="-79"/>
              </a:rPr>
              <a:t>μ</a:t>
            </a:r>
            <a:endParaRPr lang="en-US" sz="1200" baseline="30000" dirty="0">
              <a:latin typeface="Rubik" pitchFamily="2" charset="-79"/>
              <a:cs typeface="Rubik" pitchFamily="2" charset="-79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E69F32-22CF-9D4A-B602-2F544216EDB3}"/>
              </a:ext>
            </a:extLst>
          </p:cNvPr>
          <p:cNvSpPr/>
          <p:nvPr/>
        </p:nvSpPr>
        <p:spPr>
          <a:xfrm>
            <a:off x="7388772" y="4377959"/>
            <a:ext cx="586361" cy="13601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aseline="30000" dirty="0">
                <a:latin typeface="Rubik" pitchFamily="2" charset="-79"/>
                <a:cs typeface="Rubik" pitchFamily="2" charset="-79"/>
              </a:rPr>
              <a:t>sigma</a:t>
            </a:r>
          </a:p>
          <a:p>
            <a:pPr algn="ctr"/>
            <a:r>
              <a:rPr lang="en-US" sz="1400" baseline="30000" dirty="0">
                <a:latin typeface="Rubik" pitchFamily="2" charset="-79"/>
                <a:cs typeface="Rubik" pitchFamily="2" charset="-79"/>
              </a:rPr>
              <a:t>(32, 3)</a:t>
            </a:r>
          </a:p>
          <a:p>
            <a:pPr algn="ctr"/>
            <a:r>
              <a:rPr lang="el-GR" sz="1200" dirty="0">
                <a:cs typeface="Rubik" pitchFamily="2" charset="-79"/>
              </a:rPr>
              <a:t>σ</a:t>
            </a:r>
            <a:r>
              <a:rPr lang="en-US" sz="1200" baseline="30000" dirty="0">
                <a:latin typeface="Rubik" pitchFamily="2" charset="-79"/>
                <a:cs typeface="Rubik" pitchFamily="2" charset="-79"/>
              </a:rPr>
              <a:t>2</a:t>
            </a:r>
            <a:endParaRPr lang="en-DE" sz="1200" baseline="30000">
              <a:latin typeface="Rubik" pitchFamily="2" charset="-79"/>
              <a:cs typeface="Rubik" pitchFamily="2" charset="-79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5FB36AF-DA15-9245-89BE-B17E70CD99CB}"/>
              </a:ext>
            </a:extLst>
          </p:cNvPr>
          <p:cNvSpPr/>
          <p:nvPr/>
        </p:nvSpPr>
        <p:spPr>
          <a:xfrm>
            <a:off x="5045349" y="4686496"/>
            <a:ext cx="586361" cy="7430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400" baseline="30000" dirty="0">
                <a:latin typeface="Rubik" pitchFamily="2" charset="-79"/>
                <a:cs typeface="Rubik" pitchFamily="2" charset="-79"/>
              </a:rPr>
              <a:t>forget</a:t>
            </a:r>
          </a:p>
          <a:p>
            <a:pPr algn="ctr">
              <a:lnSpc>
                <a:spcPct val="150000"/>
              </a:lnSpc>
            </a:pPr>
            <a:r>
              <a:rPr lang="en-US" sz="1400" baseline="30000" dirty="0">
                <a:latin typeface="Rubik" pitchFamily="2" charset="-79"/>
                <a:cs typeface="Rubik" pitchFamily="2" charset="-79"/>
              </a:rPr>
              <a:t>gate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4276235-244D-1147-A17C-92CD0D924347}"/>
              </a:ext>
            </a:extLst>
          </p:cNvPr>
          <p:cNvSpPr/>
          <p:nvPr/>
        </p:nvSpPr>
        <p:spPr>
          <a:xfrm>
            <a:off x="5045348" y="3663932"/>
            <a:ext cx="586361" cy="7430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400" baseline="30000" dirty="0">
                <a:latin typeface="Rubik" pitchFamily="2" charset="-79"/>
                <a:cs typeface="Rubik" pitchFamily="2" charset="-79"/>
              </a:rPr>
              <a:t>input</a:t>
            </a:r>
          </a:p>
          <a:p>
            <a:pPr algn="ctr">
              <a:lnSpc>
                <a:spcPct val="150000"/>
              </a:lnSpc>
            </a:pPr>
            <a:r>
              <a:rPr lang="en-US" sz="1400" baseline="30000" dirty="0">
                <a:latin typeface="Rubik" pitchFamily="2" charset="-79"/>
                <a:cs typeface="Rubik" pitchFamily="2" charset="-79"/>
              </a:rPr>
              <a:t>gate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8A4C85C-5B6C-EB43-8CB7-0C16B90577CF}"/>
              </a:ext>
            </a:extLst>
          </p:cNvPr>
          <p:cNvSpPr/>
          <p:nvPr/>
        </p:nvSpPr>
        <p:spPr>
          <a:xfrm>
            <a:off x="5045347" y="2575704"/>
            <a:ext cx="586361" cy="7430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400" baseline="30000" dirty="0">
                <a:latin typeface="Rubik" pitchFamily="2" charset="-79"/>
                <a:cs typeface="Rubik" pitchFamily="2" charset="-79"/>
              </a:rPr>
              <a:t>output</a:t>
            </a:r>
          </a:p>
          <a:p>
            <a:pPr algn="ctr">
              <a:lnSpc>
                <a:spcPct val="150000"/>
              </a:lnSpc>
            </a:pPr>
            <a:r>
              <a:rPr lang="en-US" sz="1400" baseline="30000" dirty="0">
                <a:latin typeface="Rubik" pitchFamily="2" charset="-79"/>
                <a:cs typeface="Rubik" pitchFamily="2" charset="-79"/>
              </a:rPr>
              <a:t>gate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5D69FC4-BCFB-7A46-9C17-F6150986E754}"/>
              </a:ext>
            </a:extLst>
          </p:cNvPr>
          <p:cNvSpPr txBox="1"/>
          <p:nvPr/>
        </p:nvSpPr>
        <p:spPr>
          <a:xfrm>
            <a:off x="4529322" y="6119336"/>
            <a:ext cx="1664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from previous</a:t>
            </a:r>
          </a:p>
          <a:p>
            <a:pPr algn="ctr"/>
            <a:r>
              <a:rPr lang="en-US" sz="1400" dirty="0">
                <a:solidFill>
                  <a:schemeClr val="accent2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timestep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B999C0A-55F9-8C49-834D-F77CA5974F61}"/>
              </a:ext>
            </a:extLst>
          </p:cNvPr>
          <p:cNvSpPr txBox="1"/>
          <p:nvPr/>
        </p:nvSpPr>
        <p:spPr>
          <a:xfrm>
            <a:off x="3163306" y="6119336"/>
            <a:ext cx="14135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hidden state</a:t>
            </a:r>
          </a:p>
          <a:p>
            <a:r>
              <a:rPr lang="en-US" sz="1400" dirty="0">
                <a:solidFill>
                  <a:schemeClr val="accent2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(256, )</a:t>
            </a:r>
          </a:p>
          <a:p>
            <a:r>
              <a:rPr lang="en-US" sz="1400" dirty="0">
                <a:solidFill>
                  <a:schemeClr val="accent2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h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849EDC5-4F00-7643-A315-9D5BCBE39841}"/>
              </a:ext>
            </a:extLst>
          </p:cNvPr>
          <p:cNvSpPr txBox="1"/>
          <p:nvPr/>
        </p:nvSpPr>
        <p:spPr>
          <a:xfrm>
            <a:off x="6225176" y="6090067"/>
            <a:ext cx="14135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cell state</a:t>
            </a:r>
          </a:p>
          <a:p>
            <a:r>
              <a:rPr lang="en-US" sz="1400" dirty="0">
                <a:solidFill>
                  <a:schemeClr val="accent2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(256, )</a:t>
            </a:r>
          </a:p>
          <a:p>
            <a:r>
              <a:rPr lang="en-US" sz="1400" dirty="0">
                <a:solidFill>
                  <a:schemeClr val="accent2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c</a:t>
            </a:r>
          </a:p>
        </p:txBody>
      </p:sp>
      <p:cxnSp>
        <p:nvCxnSpPr>
          <p:cNvPr id="99" name="Straight Arrow Connector 29">
            <a:extLst>
              <a:ext uri="{FF2B5EF4-FFF2-40B4-BE49-F238E27FC236}">
                <a16:creationId xmlns:a16="http://schemas.microsoft.com/office/drawing/2014/main" id="{58500E41-5FF4-8946-84A2-EAA1CDB46444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4515244" y="2947252"/>
            <a:ext cx="530103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29">
            <a:extLst>
              <a:ext uri="{FF2B5EF4-FFF2-40B4-BE49-F238E27FC236}">
                <a16:creationId xmlns:a16="http://schemas.microsoft.com/office/drawing/2014/main" id="{D259E1F3-D907-4644-A489-AFF981F081D8}"/>
              </a:ext>
            </a:extLst>
          </p:cNvPr>
          <p:cNvCxnSpPr>
            <a:cxnSpLocks/>
          </p:cNvCxnSpPr>
          <p:nvPr/>
        </p:nvCxnSpPr>
        <p:spPr>
          <a:xfrm>
            <a:off x="4483036" y="4035480"/>
            <a:ext cx="562311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29">
            <a:extLst>
              <a:ext uri="{FF2B5EF4-FFF2-40B4-BE49-F238E27FC236}">
                <a16:creationId xmlns:a16="http://schemas.microsoft.com/office/drawing/2014/main" id="{F813246B-9271-504B-9FBA-261C176F4997}"/>
              </a:ext>
            </a:extLst>
          </p:cNvPr>
          <p:cNvCxnSpPr>
            <a:cxnSpLocks/>
          </p:cNvCxnSpPr>
          <p:nvPr/>
        </p:nvCxnSpPr>
        <p:spPr>
          <a:xfrm>
            <a:off x="4483036" y="5058044"/>
            <a:ext cx="562311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29">
            <a:extLst>
              <a:ext uri="{FF2B5EF4-FFF2-40B4-BE49-F238E27FC236}">
                <a16:creationId xmlns:a16="http://schemas.microsoft.com/office/drawing/2014/main" id="{623BCFBF-CFCD-A741-B53F-E0B9A2AC5424}"/>
              </a:ext>
            </a:extLst>
          </p:cNvPr>
          <p:cNvCxnSpPr>
            <a:cxnSpLocks/>
          </p:cNvCxnSpPr>
          <p:nvPr/>
        </p:nvCxnSpPr>
        <p:spPr>
          <a:xfrm>
            <a:off x="5631708" y="2947252"/>
            <a:ext cx="589705" cy="0"/>
          </a:xfrm>
          <a:prstGeom prst="straightConnector1">
            <a:avLst/>
          </a:prstGeom>
          <a:ln w="50800">
            <a:solidFill>
              <a:schemeClr val="accent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29">
            <a:extLst>
              <a:ext uri="{FF2B5EF4-FFF2-40B4-BE49-F238E27FC236}">
                <a16:creationId xmlns:a16="http://schemas.microsoft.com/office/drawing/2014/main" id="{54C894C4-03B4-9543-8F0F-388433FBCCF6}"/>
              </a:ext>
            </a:extLst>
          </p:cNvPr>
          <p:cNvCxnSpPr>
            <a:cxnSpLocks/>
          </p:cNvCxnSpPr>
          <p:nvPr/>
        </p:nvCxnSpPr>
        <p:spPr>
          <a:xfrm>
            <a:off x="5631708" y="4035480"/>
            <a:ext cx="562311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29">
            <a:extLst>
              <a:ext uri="{FF2B5EF4-FFF2-40B4-BE49-F238E27FC236}">
                <a16:creationId xmlns:a16="http://schemas.microsoft.com/office/drawing/2014/main" id="{0B01EA23-D154-B343-A645-459002E19877}"/>
              </a:ext>
            </a:extLst>
          </p:cNvPr>
          <p:cNvCxnSpPr>
            <a:cxnSpLocks/>
          </p:cNvCxnSpPr>
          <p:nvPr/>
        </p:nvCxnSpPr>
        <p:spPr>
          <a:xfrm>
            <a:off x="5631708" y="5058044"/>
            <a:ext cx="562311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29">
            <a:extLst>
              <a:ext uri="{FF2B5EF4-FFF2-40B4-BE49-F238E27FC236}">
                <a16:creationId xmlns:a16="http://schemas.microsoft.com/office/drawing/2014/main" id="{DA1483BF-8C94-E84F-8C3A-DC32E05843C0}"/>
              </a:ext>
            </a:extLst>
          </p:cNvPr>
          <p:cNvCxnSpPr>
            <a:cxnSpLocks/>
          </p:cNvCxnSpPr>
          <p:nvPr/>
        </p:nvCxnSpPr>
        <p:spPr>
          <a:xfrm rot="16200000" flipV="1">
            <a:off x="3670505" y="910609"/>
            <a:ext cx="2485115" cy="846208"/>
          </a:xfrm>
          <a:prstGeom prst="bentConnector3">
            <a:avLst>
              <a:gd name="adj1" fmla="val 29793"/>
            </a:avLst>
          </a:prstGeom>
          <a:ln w="50800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29">
            <a:extLst>
              <a:ext uri="{FF2B5EF4-FFF2-40B4-BE49-F238E27FC236}">
                <a16:creationId xmlns:a16="http://schemas.microsoft.com/office/drawing/2014/main" id="{7D2CFA66-DC20-B54D-AEB7-EB8B998B811A}"/>
              </a:ext>
            </a:extLst>
          </p:cNvPr>
          <p:cNvCxnSpPr>
            <a:cxnSpLocks/>
          </p:cNvCxnSpPr>
          <p:nvPr/>
        </p:nvCxnSpPr>
        <p:spPr>
          <a:xfrm flipH="1" flipV="1">
            <a:off x="174655" y="1825223"/>
            <a:ext cx="4306836" cy="9097"/>
          </a:xfrm>
          <a:prstGeom prst="straightConnector1">
            <a:avLst/>
          </a:prstGeom>
          <a:ln w="50800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C893F28-6C62-A040-BAFC-4ED90611087E}"/>
              </a:ext>
            </a:extLst>
          </p:cNvPr>
          <p:cNvSpPr/>
          <p:nvPr/>
        </p:nvSpPr>
        <p:spPr>
          <a:xfrm>
            <a:off x="8244103" y="2961580"/>
            <a:ext cx="899849" cy="13601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aseline="30000" dirty="0">
                <a:latin typeface="Rubik" pitchFamily="2" charset="-79"/>
                <a:cs typeface="Rubik" pitchFamily="2" charset="-79"/>
              </a:rPr>
              <a:t>gaussians</a:t>
            </a:r>
          </a:p>
          <a:p>
            <a:pPr algn="ctr"/>
            <a:r>
              <a:rPr lang="en-US" sz="1400" baseline="30000" dirty="0">
                <a:latin typeface="Rubik" pitchFamily="2" charset="-79"/>
                <a:cs typeface="Rubik" pitchFamily="2" charset="-79"/>
              </a:rPr>
              <a:t>(32, )</a:t>
            </a:r>
          </a:p>
          <a:p>
            <a:pPr algn="ctr"/>
            <a:r>
              <a:rPr lang="en-US" sz="1200" dirty="0">
                <a:cs typeface="Rubik" pitchFamily="2" charset="-79"/>
              </a:rPr>
              <a:t>N(</a:t>
            </a:r>
            <a:r>
              <a:rPr lang="el-GR" sz="1200" dirty="0">
                <a:cs typeface="Rubik" pitchFamily="2" charset="-79"/>
              </a:rPr>
              <a:t>μ</a:t>
            </a:r>
            <a:r>
              <a:rPr lang="en-US" sz="1200" dirty="0">
                <a:cs typeface="Rubik" pitchFamily="2" charset="-79"/>
              </a:rPr>
              <a:t>,</a:t>
            </a:r>
            <a:r>
              <a:rPr lang="el-GR" sz="1200" dirty="0">
                <a:cs typeface="Rubik" pitchFamily="2" charset="-79"/>
              </a:rPr>
              <a:t> σ</a:t>
            </a:r>
            <a:r>
              <a:rPr lang="en-US" sz="1200" baseline="30000" dirty="0">
                <a:latin typeface="Rubik" pitchFamily="2" charset="-79"/>
                <a:cs typeface="Rubik" pitchFamily="2" charset="-79"/>
              </a:rPr>
              <a:t>2</a:t>
            </a:r>
            <a:r>
              <a:rPr lang="en-US" sz="1200" dirty="0">
                <a:latin typeface="Rubik" pitchFamily="2" charset="-79"/>
                <a:cs typeface="Rubik" pitchFamily="2" charset="-79"/>
              </a:rPr>
              <a:t>)</a:t>
            </a:r>
            <a:endParaRPr lang="en-DE" sz="1200">
              <a:latin typeface="Rubik" pitchFamily="2" charset="-79"/>
              <a:cs typeface="Rubik" pitchFamily="2" charset="-79"/>
            </a:endParaRPr>
          </a:p>
        </p:txBody>
      </p:sp>
      <p:cxnSp>
        <p:nvCxnSpPr>
          <p:cNvPr id="133" name="Straight Arrow Connector 29">
            <a:extLst>
              <a:ext uri="{FF2B5EF4-FFF2-40B4-BE49-F238E27FC236}">
                <a16:creationId xmlns:a16="http://schemas.microsoft.com/office/drawing/2014/main" id="{679475C9-7224-ED43-8F61-B36116AB7B9D}"/>
              </a:ext>
            </a:extLst>
          </p:cNvPr>
          <p:cNvCxnSpPr>
            <a:cxnSpLocks/>
            <a:stCxn id="16" idx="3"/>
            <a:endCxn id="132" idx="0"/>
          </p:cNvCxnSpPr>
          <p:nvPr/>
        </p:nvCxnSpPr>
        <p:spPr>
          <a:xfrm>
            <a:off x="7975135" y="2225289"/>
            <a:ext cx="718893" cy="736291"/>
          </a:xfrm>
          <a:prstGeom prst="bentConnector2">
            <a:avLst/>
          </a:prstGeom>
          <a:ln w="508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29">
            <a:extLst>
              <a:ext uri="{FF2B5EF4-FFF2-40B4-BE49-F238E27FC236}">
                <a16:creationId xmlns:a16="http://schemas.microsoft.com/office/drawing/2014/main" id="{F19D1D60-8BFE-1544-8348-A3E3A5466DAE}"/>
              </a:ext>
            </a:extLst>
          </p:cNvPr>
          <p:cNvCxnSpPr>
            <a:cxnSpLocks/>
            <a:stCxn id="18" idx="3"/>
            <a:endCxn id="132" idx="1"/>
          </p:cNvCxnSpPr>
          <p:nvPr/>
        </p:nvCxnSpPr>
        <p:spPr>
          <a:xfrm flipV="1">
            <a:off x="7975134" y="3641666"/>
            <a:ext cx="268969" cy="1"/>
          </a:xfrm>
          <a:prstGeom prst="bentConnector3">
            <a:avLst>
              <a:gd name="adj1" fmla="val 50000"/>
            </a:avLst>
          </a:prstGeom>
          <a:ln w="508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29">
            <a:extLst>
              <a:ext uri="{FF2B5EF4-FFF2-40B4-BE49-F238E27FC236}">
                <a16:creationId xmlns:a16="http://schemas.microsoft.com/office/drawing/2014/main" id="{7D09C6E4-8C82-564A-9C7C-EB8171307000}"/>
              </a:ext>
            </a:extLst>
          </p:cNvPr>
          <p:cNvCxnSpPr>
            <a:cxnSpLocks/>
            <a:stCxn id="19" idx="3"/>
            <a:endCxn id="132" idx="2"/>
          </p:cNvCxnSpPr>
          <p:nvPr/>
        </p:nvCxnSpPr>
        <p:spPr>
          <a:xfrm flipV="1">
            <a:off x="7975133" y="4321751"/>
            <a:ext cx="718895" cy="736294"/>
          </a:xfrm>
          <a:prstGeom prst="bentConnector2">
            <a:avLst/>
          </a:prstGeom>
          <a:ln w="508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29">
            <a:extLst>
              <a:ext uri="{FF2B5EF4-FFF2-40B4-BE49-F238E27FC236}">
                <a16:creationId xmlns:a16="http://schemas.microsoft.com/office/drawing/2014/main" id="{DD43881D-DAB9-434F-8222-66FCFA561AEB}"/>
              </a:ext>
            </a:extLst>
          </p:cNvPr>
          <p:cNvCxnSpPr>
            <a:cxnSpLocks/>
          </p:cNvCxnSpPr>
          <p:nvPr/>
        </p:nvCxnSpPr>
        <p:spPr>
          <a:xfrm>
            <a:off x="5359309" y="2180600"/>
            <a:ext cx="1989270" cy="1461066"/>
          </a:xfrm>
          <a:prstGeom prst="bentConnector3">
            <a:avLst>
              <a:gd name="adj1" fmla="val 69216"/>
            </a:avLst>
          </a:prstGeom>
          <a:ln w="508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29">
            <a:extLst>
              <a:ext uri="{FF2B5EF4-FFF2-40B4-BE49-F238E27FC236}">
                <a16:creationId xmlns:a16="http://schemas.microsoft.com/office/drawing/2014/main" id="{50DBC58D-334A-0643-B6F7-772F4961F5E5}"/>
              </a:ext>
            </a:extLst>
          </p:cNvPr>
          <p:cNvCxnSpPr>
            <a:cxnSpLocks/>
            <a:stCxn id="132" idx="3"/>
          </p:cNvCxnSpPr>
          <p:nvPr/>
        </p:nvCxnSpPr>
        <p:spPr>
          <a:xfrm>
            <a:off x="9143952" y="3641666"/>
            <a:ext cx="1911975" cy="0"/>
          </a:xfrm>
          <a:prstGeom prst="straightConnector1">
            <a:avLst/>
          </a:prstGeom>
          <a:ln w="508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29">
            <a:extLst>
              <a:ext uri="{FF2B5EF4-FFF2-40B4-BE49-F238E27FC236}">
                <a16:creationId xmlns:a16="http://schemas.microsoft.com/office/drawing/2014/main" id="{97374D59-C9F1-9446-904D-A03A94F838A9}"/>
              </a:ext>
            </a:extLst>
          </p:cNvPr>
          <p:cNvCxnSpPr>
            <a:cxnSpLocks/>
          </p:cNvCxnSpPr>
          <p:nvPr/>
        </p:nvCxnSpPr>
        <p:spPr>
          <a:xfrm flipV="1">
            <a:off x="6223309" y="91155"/>
            <a:ext cx="3735" cy="6766845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28068064-EBB2-394A-80AB-0ECB6C08AA93}"/>
              </a:ext>
            </a:extLst>
          </p:cNvPr>
          <p:cNvSpPr txBox="1"/>
          <p:nvPr/>
        </p:nvSpPr>
        <p:spPr>
          <a:xfrm>
            <a:off x="1966054" y="1108999"/>
            <a:ext cx="14135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hidden state</a:t>
            </a:r>
          </a:p>
          <a:p>
            <a:r>
              <a:rPr lang="en-US" sz="1400" dirty="0">
                <a:solidFill>
                  <a:schemeClr val="accent2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(256, )</a:t>
            </a:r>
          </a:p>
          <a:p>
            <a:r>
              <a:rPr lang="en-US" sz="1400" dirty="0">
                <a:solidFill>
                  <a:schemeClr val="accent2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0FD1D9-825C-BF49-98A2-3311457C9F42}"/>
              </a:ext>
            </a:extLst>
          </p:cNvPr>
          <p:cNvSpPr txBox="1"/>
          <p:nvPr/>
        </p:nvSpPr>
        <p:spPr>
          <a:xfrm>
            <a:off x="4526960" y="62999"/>
            <a:ext cx="1664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to next timestep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7DCF1F-1600-E045-B617-BCFF6F79FAFA}"/>
              </a:ext>
            </a:extLst>
          </p:cNvPr>
          <p:cNvSpPr txBox="1"/>
          <p:nvPr/>
        </p:nvSpPr>
        <p:spPr>
          <a:xfrm>
            <a:off x="3160944" y="62999"/>
            <a:ext cx="14135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hidden state</a:t>
            </a:r>
          </a:p>
          <a:p>
            <a:r>
              <a:rPr lang="en-US" sz="1400" dirty="0">
                <a:solidFill>
                  <a:schemeClr val="accent2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(256, )</a:t>
            </a:r>
          </a:p>
          <a:p>
            <a:r>
              <a:rPr lang="en-US" sz="1400" dirty="0">
                <a:solidFill>
                  <a:schemeClr val="accent2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h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90B4C0-15F2-0B4C-AF88-D3FD9981ADAD}"/>
              </a:ext>
            </a:extLst>
          </p:cNvPr>
          <p:cNvSpPr txBox="1"/>
          <p:nvPr/>
        </p:nvSpPr>
        <p:spPr>
          <a:xfrm>
            <a:off x="6222814" y="33730"/>
            <a:ext cx="14135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cell state</a:t>
            </a:r>
          </a:p>
          <a:p>
            <a:r>
              <a:rPr lang="en-US" sz="1400" dirty="0">
                <a:solidFill>
                  <a:schemeClr val="accent2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(256, )</a:t>
            </a:r>
          </a:p>
          <a:p>
            <a:r>
              <a:rPr lang="en-US" sz="1400" dirty="0">
                <a:solidFill>
                  <a:schemeClr val="accent2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c</a:t>
            </a:r>
          </a:p>
        </p:txBody>
      </p:sp>
      <p:cxnSp>
        <p:nvCxnSpPr>
          <p:cNvPr id="50" name="Straight Arrow Connector 29">
            <a:extLst>
              <a:ext uri="{FF2B5EF4-FFF2-40B4-BE49-F238E27FC236}">
                <a16:creationId xmlns:a16="http://schemas.microsoft.com/office/drawing/2014/main" id="{7613FBFC-D5E2-FA48-90E6-F4DD12D27D10}"/>
              </a:ext>
            </a:extLst>
          </p:cNvPr>
          <p:cNvCxnSpPr>
            <a:cxnSpLocks/>
          </p:cNvCxnSpPr>
          <p:nvPr/>
        </p:nvCxnSpPr>
        <p:spPr>
          <a:xfrm rot="16200000" flipH="1">
            <a:off x="3362284" y="4522988"/>
            <a:ext cx="1574959" cy="662757"/>
          </a:xfrm>
          <a:prstGeom prst="bentConnector3">
            <a:avLst>
              <a:gd name="adj1" fmla="val 99930"/>
            </a:avLst>
          </a:prstGeom>
          <a:ln w="50800">
            <a:solidFill>
              <a:schemeClr val="accent6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BC6B22C-C146-CD47-BC59-BA264FA17BFB}"/>
              </a:ext>
            </a:extLst>
          </p:cNvPr>
          <p:cNvSpPr txBox="1"/>
          <p:nvPr/>
        </p:nvSpPr>
        <p:spPr>
          <a:xfrm>
            <a:off x="9918514" y="2847002"/>
            <a:ext cx="157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prediction</a:t>
            </a:r>
          </a:p>
          <a:p>
            <a:r>
              <a:rPr lang="en-US" sz="1400" dirty="0">
                <a:solidFill>
                  <a:schemeClr val="tx2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(32, )</a:t>
            </a:r>
          </a:p>
          <a:p>
            <a:r>
              <a:rPr lang="en-US" sz="1400" dirty="0">
                <a:solidFill>
                  <a:schemeClr val="tx2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z’</a:t>
            </a:r>
          </a:p>
        </p:txBody>
      </p:sp>
    </p:spTree>
    <p:extLst>
      <p:ext uri="{BB962C8B-B14F-4D97-AF65-F5344CB8AC3E}">
        <p14:creationId xmlns:p14="http://schemas.microsoft.com/office/powerpoint/2010/main" val="1610333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Rounded Rectangle 326">
            <a:extLst>
              <a:ext uri="{FF2B5EF4-FFF2-40B4-BE49-F238E27FC236}">
                <a16:creationId xmlns:a16="http://schemas.microsoft.com/office/drawing/2014/main" id="{24C30007-5825-5042-B6CB-406B3B759821}"/>
              </a:ext>
            </a:extLst>
          </p:cNvPr>
          <p:cNvSpPr/>
          <p:nvPr/>
        </p:nvSpPr>
        <p:spPr>
          <a:xfrm>
            <a:off x="1516646" y="424246"/>
            <a:ext cx="9968172" cy="5777771"/>
          </a:xfrm>
          <a:prstGeom prst="roundRect">
            <a:avLst/>
          </a:prstGeom>
          <a:solidFill>
            <a:schemeClr val="tx1">
              <a:alpha val="72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accent6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AGENT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157DCC4-4544-BB47-83AD-AD5AE51E13DB}"/>
              </a:ext>
            </a:extLst>
          </p:cNvPr>
          <p:cNvSpPr/>
          <p:nvPr/>
        </p:nvSpPr>
        <p:spPr>
          <a:xfrm>
            <a:off x="1932726" y="3280276"/>
            <a:ext cx="3786225" cy="2539439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reflection endPos="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VISION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95AC545-A38B-C14A-BDBB-9364D82C13D8}"/>
              </a:ext>
            </a:extLst>
          </p:cNvPr>
          <p:cNvSpPr/>
          <p:nvPr/>
        </p:nvSpPr>
        <p:spPr>
          <a:xfrm>
            <a:off x="6812694" y="3280277"/>
            <a:ext cx="3847070" cy="2539439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MEMORY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A2029AE-88B8-AC41-A63E-20961681A8A7}"/>
              </a:ext>
            </a:extLst>
          </p:cNvPr>
          <p:cNvSpPr/>
          <p:nvPr/>
        </p:nvSpPr>
        <p:spPr>
          <a:xfrm>
            <a:off x="1907790" y="1304761"/>
            <a:ext cx="8751974" cy="1323109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CONTROLLER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3DF9FA6C-B28B-0F4E-8C11-682501292877}"/>
              </a:ext>
            </a:extLst>
          </p:cNvPr>
          <p:cNvSpPr/>
          <p:nvPr/>
        </p:nvSpPr>
        <p:spPr>
          <a:xfrm>
            <a:off x="141447" y="2292519"/>
            <a:ext cx="782289" cy="1081655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reflection endPos="0" dist="50800" dir="5400000" sy="-100000" algn="bl" rotWithShape="0"/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ENV</a:t>
            </a:r>
          </a:p>
        </p:txBody>
      </p:sp>
      <p:cxnSp>
        <p:nvCxnSpPr>
          <p:cNvPr id="47" name="Straight Arrow Connector 29">
            <a:extLst>
              <a:ext uri="{FF2B5EF4-FFF2-40B4-BE49-F238E27FC236}">
                <a16:creationId xmlns:a16="http://schemas.microsoft.com/office/drawing/2014/main" id="{5AA13972-CEB7-0841-9277-F4D42B7923D6}"/>
              </a:ext>
            </a:extLst>
          </p:cNvPr>
          <p:cNvCxnSpPr>
            <a:cxnSpLocks/>
            <a:endCxn id="46" idx="0"/>
          </p:cNvCxnSpPr>
          <p:nvPr/>
        </p:nvCxnSpPr>
        <p:spPr>
          <a:xfrm rot="10800000" flipV="1">
            <a:off x="532593" y="584887"/>
            <a:ext cx="2268281" cy="1707632"/>
          </a:xfrm>
          <a:prstGeom prst="curvedConnector2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29">
            <a:extLst>
              <a:ext uri="{FF2B5EF4-FFF2-40B4-BE49-F238E27FC236}">
                <a16:creationId xmlns:a16="http://schemas.microsoft.com/office/drawing/2014/main" id="{E5612845-4E0C-E441-A611-CC5C9277D07E}"/>
              </a:ext>
            </a:extLst>
          </p:cNvPr>
          <p:cNvCxnSpPr>
            <a:cxnSpLocks/>
          </p:cNvCxnSpPr>
          <p:nvPr/>
        </p:nvCxnSpPr>
        <p:spPr>
          <a:xfrm rot="16200000" flipV="1">
            <a:off x="9324077" y="1088869"/>
            <a:ext cx="2537253" cy="1529292"/>
          </a:xfrm>
          <a:prstGeom prst="curvedConnector3">
            <a:avLst>
              <a:gd name="adj1" fmla="val 100325"/>
            </a:avLst>
          </a:prstGeom>
          <a:ln w="50800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29">
            <a:extLst>
              <a:ext uri="{FF2B5EF4-FFF2-40B4-BE49-F238E27FC236}">
                <a16:creationId xmlns:a16="http://schemas.microsoft.com/office/drawing/2014/main" id="{868B7F5F-4555-7545-AA58-250B4EAA6D66}"/>
              </a:ext>
            </a:extLst>
          </p:cNvPr>
          <p:cNvCxnSpPr>
            <a:cxnSpLocks/>
          </p:cNvCxnSpPr>
          <p:nvPr/>
        </p:nvCxnSpPr>
        <p:spPr>
          <a:xfrm flipH="1">
            <a:off x="2800867" y="584887"/>
            <a:ext cx="7027188" cy="1"/>
          </a:xfrm>
          <a:prstGeom prst="straightConnector1">
            <a:avLst/>
          </a:prstGeom>
          <a:ln w="50800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29">
            <a:extLst>
              <a:ext uri="{FF2B5EF4-FFF2-40B4-BE49-F238E27FC236}">
                <a16:creationId xmlns:a16="http://schemas.microsoft.com/office/drawing/2014/main" id="{453FA4A1-4656-4147-8E3A-4D00F25B3303}"/>
              </a:ext>
            </a:extLst>
          </p:cNvPr>
          <p:cNvCxnSpPr>
            <a:cxnSpLocks/>
            <a:endCxn id="225" idx="0"/>
          </p:cNvCxnSpPr>
          <p:nvPr/>
        </p:nvCxnSpPr>
        <p:spPr>
          <a:xfrm>
            <a:off x="5704826" y="637285"/>
            <a:ext cx="13080" cy="1118629"/>
          </a:xfrm>
          <a:prstGeom prst="straightConnector1">
            <a:avLst/>
          </a:prstGeom>
          <a:ln w="50800"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F5B82A25-5DFD-E345-BEC0-B43EE5C9CDA1}"/>
              </a:ext>
            </a:extLst>
          </p:cNvPr>
          <p:cNvSpPr txBox="1"/>
          <p:nvPr/>
        </p:nvSpPr>
        <p:spPr>
          <a:xfrm>
            <a:off x="5741116" y="666971"/>
            <a:ext cx="1416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action</a:t>
            </a:r>
          </a:p>
          <a:p>
            <a:r>
              <a:rPr lang="en-US" sz="1200" dirty="0">
                <a:solidFill>
                  <a:schemeClr val="accent6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(3, )</a:t>
            </a:r>
          </a:p>
          <a:p>
            <a:r>
              <a:rPr lang="en-US" sz="1200" dirty="0">
                <a:solidFill>
                  <a:schemeClr val="accent6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a’</a:t>
            </a:r>
          </a:p>
        </p:txBody>
      </p:sp>
      <p:cxnSp>
        <p:nvCxnSpPr>
          <p:cNvPr id="159" name="Straight Arrow Connector 29">
            <a:extLst>
              <a:ext uri="{FF2B5EF4-FFF2-40B4-BE49-F238E27FC236}">
                <a16:creationId xmlns:a16="http://schemas.microsoft.com/office/drawing/2014/main" id="{29894F25-22C6-6647-B0B1-D7080086813E}"/>
              </a:ext>
            </a:extLst>
          </p:cNvPr>
          <p:cNvCxnSpPr>
            <a:cxnSpLocks/>
            <a:stCxn id="46" idx="2"/>
            <a:endCxn id="167" idx="2"/>
          </p:cNvCxnSpPr>
          <p:nvPr/>
        </p:nvCxnSpPr>
        <p:spPr>
          <a:xfrm rot="16200000" flipH="1">
            <a:off x="801675" y="3105090"/>
            <a:ext cx="1328099" cy="1866265"/>
          </a:xfrm>
          <a:prstGeom prst="curved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rapezium 166">
            <a:extLst>
              <a:ext uri="{FF2B5EF4-FFF2-40B4-BE49-F238E27FC236}">
                <a16:creationId xmlns:a16="http://schemas.microsoft.com/office/drawing/2014/main" id="{2AD91488-E863-EE42-83EC-08CE7018DB0B}"/>
              </a:ext>
            </a:extLst>
          </p:cNvPr>
          <p:cNvSpPr/>
          <p:nvPr/>
        </p:nvSpPr>
        <p:spPr>
          <a:xfrm rot="5400000">
            <a:off x="2294341" y="4156028"/>
            <a:ext cx="1301519" cy="1092488"/>
          </a:xfrm>
          <a:prstGeom prst="trapezoid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E(z | x)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24DE8C0-2DBC-5248-B725-849234328B73}"/>
              </a:ext>
            </a:extLst>
          </p:cNvPr>
          <p:cNvSpPr txBox="1"/>
          <p:nvPr/>
        </p:nvSpPr>
        <p:spPr>
          <a:xfrm>
            <a:off x="482459" y="4613428"/>
            <a:ext cx="1049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observation</a:t>
            </a:r>
          </a:p>
          <a:p>
            <a:pPr algn="ctr"/>
            <a:r>
              <a:rPr lang="en-US" sz="1200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(96, 96, 3)</a:t>
            </a:r>
          </a:p>
          <a:p>
            <a:pPr algn="ctr"/>
            <a:r>
              <a:rPr lang="en-US" sz="1200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x</a:t>
            </a:r>
          </a:p>
        </p:txBody>
      </p:sp>
      <p:cxnSp>
        <p:nvCxnSpPr>
          <p:cNvPr id="174" name="Straight Arrow Connector 29">
            <a:extLst>
              <a:ext uri="{FF2B5EF4-FFF2-40B4-BE49-F238E27FC236}">
                <a16:creationId xmlns:a16="http://schemas.microsoft.com/office/drawing/2014/main" id="{206F94E2-E280-104C-8871-F9A604D567C8}"/>
              </a:ext>
            </a:extLst>
          </p:cNvPr>
          <p:cNvCxnSpPr>
            <a:cxnSpLocks/>
          </p:cNvCxnSpPr>
          <p:nvPr/>
        </p:nvCxnSpPr>
        <p:spPr>
          <a:xfrm flipH="1" flipV="1">
            <a:off x="3742717" y="2346428"/>
            <a:ext cx="16461" cy="2039044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29">
            <a:extLst>
              <a:ext uri="{FF2B5EF4-FFF2-40B4-BE49-F238E27FC236}">
                <a16:creationId xmlns:a16="http://schemas.microsoft.com/office/drawing/2014/main" id="{7A84F234-5E49-234F-970D-CE64CCA963D8}"/>
              </a:ext>
            </a:extLst>
          </p:cNvPr>
          <p:cNvCxnSpPr>
            <a:cxnSpLocks/>
          </p:cNvCxnSpPr>
          <p:nvPr/>
        </p:nvCxnSpPr>
        <p:spPr>
          <a:xfrm>
            <a:off x="3732153" y="3943690"/>
            <a:ext cx="4121214" cy="588224"/>
          </a:xfrm>
          <a:prstGeom prst="bentConnector3">
            <a:avLst>
              <a:gd name="adj1" fmla="val 60771"/>
            </a:avLst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Rectangle 202">
            <a:extLst>
              <a:ext uri="{FF2B5EF4-FFF2-40B4-BE49-F238E27FC236}">
                <a16:creationId xmlns:a16="http://schemas.microsoft.com/office/drawing/2014/main" id="{3C463A4B-64D0-A049-BF78-E2A5BD8F3F45}"/>
              </a:ext>
            </a:extLst>
          </p:cNvPr>
          <p:cNvSpPr/>
          <p:nvPr/>
        </p:nvSpPr>
        <p:spPr>
          <a:xfrm>
            <a:off x="7852211" y="3798766"/>
            <a:ext cx="664686" cy="17544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LSTM</a:t>
            </a:r>
          </a:p>
        </p:txBody>
      </p:sp>
      <p:cxnSp>
        <p:nvCxnSpPr>
          <p:cNvPr id="205" name="Straight Arrow Connector 29">
            <a:extLst>
              <a:ext uri="{FF2B5EF4-FFF2-40B4-BE49-F238E27FC236}">
                <a16:creationId xmlns:a16="http://schemas.microsoft.com/office/drawing/2014/main" id="{16B1222C-724A-9544-85C9-7841D0A3FC77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844966" y="3768280"/>
            <a:ext cx="234476" cy="295448"/>
          </a:xfrm>
          <a:prstGeom prst="curvedConnector4">
            <a:avLst>
              <a:gd name="adj1" fmla="val -122087"/>
              <a:gd name="adj2" fmla="val 182573"/>
            </a:avLst>
          </a:prstGeom>
          <a:ln w="50800">
            <a:solidFill>
              <a:schemeClr val="accent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9">
            <a:extLst>
              <a:ext uri="{FF2B5EF4-FFF2-40B4-BE49-F238E27FC236}">
                <a16:creationId xmlns:a16="http://schemas.microsoft.com/office/drawing/2014/main" id="{FAE63C32-438C-3D42-891F-33894DE50268}"/>
              </a:ext>
            </a:extLst>
          </p:cNvPr>
          <p:cNvCxnSpPr>
            <a:cxnSpLocks/>
          </p:cNvCxnSpPr>
          <p:nvPr/>
        </p:nvCxnSpPr>
        <p:spPr>
          <a:xfrm flipH="1" flipV="1">
            <a:off x="7832867" y="2346428"/>
            <a:ext cx="2" cy="1155857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Rectangle 224">
            <a:extLst>
              <a:ext uri="{FF2B5EF4-FFF2-40B4-BE49-F238E27FC236}">
                <a16:creationId xmlns:a16="http://schemas.microsoft.com/office/drawing/2014/main" id="{20D5F77A-44C0-3E48-8CD7-0C11F63CE771}"/>
              </a:ext>
            </a:extLst>
          </p:cNvPr>
          <p:cNvSpPr/>
          <p:nvPr/>
        </p:nvSpPr>
        <p:spPr>
          <a:xfrm>
            <a:off x="2918925" y="1755914"/>
            <a:ext cx="5597961" cy="5905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a = W [z, h] + b</a:t>
            </a:r>
          </a:p>
        </p:txBody>
      </p:sp>
      <p:sp>
        <p:nvSpPr>
          <p:cNvPr id="232" name="Trapezium 231">
            <a:extLst>
              <a:ext uri="{FF2B5EF4-FFF2-40B4-BE49-F238E27FC236}">
                <a16:creationId xmlns:a16="http://schemas.microsoft.com/office/drawing/2014/main" id="{5474F784-554B-2D48-A2D3-B190566CD0C7}"/>
              </a:ext>
            </a:extLst>
          </p:cNvPr>
          <p:cNvSpPr/>
          <p:nvPr/>
        </p:nvSpPr>
        <p:spPr>
          <a:xfrm rot="16200000">
            <a:off x="3953494" y="4155380"/>
            <a:ext cx="1301519" cy="1092488"/>
          </a:xfrm>
          <a:prstGeom prst="trapezoid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400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D(x’ | z)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477F8FFC-5B3A-2446-A616-8C0DE4ACF77F}"/>
              </a:ext>
            </a:extLst>
          </p:cNvPr>
          <p:cNvSpPr txBox="1"/>
          <p:nvPr/>
        </p:nvSpPr>
        <p:spPr>
          <a:xfrm>
            <a:off x="6406302" y="2651028"/>
            <a:ext cx="1413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accent2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hidden state </a:t>
            </a:r>
          </a:p>
          <a:p>
            <a:pPr algn="r"/>
            <a:r>
              <a:rPr lang="en-US" sz="1200" dirty="0">
                <a:solidFill>
                  <a:schemeClr val="accent2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(256, )</a:t>
            </a:r>
          </a:p>
          <a:p>
            <a:pPr algn="r"/>
            <a:r>
              <a:rPr lang="en-US" sz="1200" dirty="0">
                <a:solidFill>
                  <a:schemeClr val="accent2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h’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817715EA-6BF5-0F4C-8295-00B65A5B6283}"/>
              </a:ext>
            </a:extLst>
          </p:cNvPr>
          <p:cNvSpPr txBox="1"/>
          <p:nvPr/>
        </p:nvSpPr>
        <p:spPr>
          <a:xfrm>
            <a:off x="7140262" y="3621229"/>
            <a:ext cx="504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2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h, c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D6A812B3-866B-BE4D-B82C-BCF82A69BAFB}"/>
              </a:ext>
            </a:extLst>
          </p:cNvPr>
          <p:cNvSpPr txBox="1"/>
          <p:nvPr/>
        </p:nvSpPr>
        <p:spPr>
          <a:xfrm>
            <a:off x="8068339" y="3482729"/>
            <a:ext cx="70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2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h’, c’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85AFCA65-4BE7-2245-B2B6-1D03B9D02E64}"/>
              </a:ext>
            </a:extLst>
          </p:cNvPr>
          <p:cNvSpPr txBox="1"/>
          <p:nvPr/>
        </p:nvSpPr>
        <p:spPr>
          <a:xfrm>
            <a:off x="446275" y="1534392"/>
            <a:ext cx="1416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a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EEC8E95C-609E-AE4B-83FB-82897C6394DE}"/>
              </a:ext>
            </a:extLst>
          </p:cNvPr>
          <p:cNvSpPr txBox="1"/>
          <p:nvPr/>
        </p:nvSpPr>
        <p:spPr>
          <a:xfrm>
            <a:off x="446275" y="1051682"/>
            <a:ext cx="729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6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action</a:t>
            </a:r>
          </a:p>
          <a:p>
            <a:pPr algn="ctr"/>
            <a:r>
              <a:rPr lang="en-US" sz="1200" dirty="0">
                <a:solidFill>
                  <a:schemeClr val="accent6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a’</a:t>
            </a:r>
          </a:p>
        </p:txBody>
      </p:sp>
      <p:sp>
        <p:nvSpPr>
          <p:cNvPr id="313" name="Half-frame 312">
            <a:extLst>
              <a:ext uri="{FF2B5EF4-FFF2-40B4-BE49-F238E27FC236}">
                <a16:creationId xmlns:a16="http://schemas.microsoft.com/office/drawing/2014/main" id="{83DDFBAF-D381-F649-97A4-3789D63F0E20}"/>
              </a:ext>
            </a:extLst>
          </p:cNvPr>
          <p:cNvSpPr/>
          <p:nvPr/>
        </p:nvSpPr>
        <p:spPr>
          <a:xfrm rot="15876669">
            <a:off x="730590" y="1469609"/>
            <a:ext cx="163109" cy="158361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  <a:latin typeface="Rubik" pitchFamily="2" charset="-79"/>
              <a:ea typeface="Yu Gothic UI" panose="020B0500000000000000" pitchFamily="34" charset="-128"/>
              <a:cs typeface="Rubik" pitchFamily="2" charset="-79"/>
            </a:endParaRPr>
          </a:p>
        </p:txBody>
      </p:sp>
      <p:sp>
        <p:nvSpPr>
          <p:cNvPr id="315" name="Half-frame 314">
            <a:extLst>
              <a:ext uri="{FF2B5EF4-FFF2-40B4-BE49-F238E27FC236}">
                <a16:creationId xmlns:a16="http://schemas.microsoft.com/office/drawing/2014/main" id="{B17F2236-1A9E-334E-8748-FB254FCCB49D}"/>
              </a:ext>
            </a:extLst>
          </p:cNvPr>
          <p:cNvSpPr/>
          <p:nvPr/>
        </p:nvSpPr>
        <p:spPr>
          <a:xfrm rot="15876669">
            <a:off x="7602086" y="3484237"/>
            <a:ext cx="163109" cy="158361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  <a:latin typeface="Rubik" pitchFamily="2" charset="-79"/>
              <a:ea typeface="Yu Gothic UI" panose="020B0500000000000000" pitchFamily="34" charset="-128"/>
              <a:cs typeface="Rubik" pitchFamily="2" charset="-79"/>
            </a:endParaRPr>
          </a:p>
        </p:txBody>
      </p:sp>
      <p:pic>
        <p:nvPicPr>
          <p:cNvPr id="322" name="Picture 321">
            <a:extLst>
              <a:ext uri="{FF2B5EF4-FFF2-40B4-BE49-F238E27FC236}">
                <a16:creationId xmlns:a16="http://schemas.microsoft.com/office/drawing/2014/main" id="{4BDF8982-C969-C348-B6F5-1D454D797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37" y="2720860"/>
            <a:ext cx="488779" cy="59172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41E79F77-48EE-EB43-BA26-4C5D22AE5787}"/>
              </a:ext>
            </a:extLst>
          </p:cNvPr>
          <p:cNvSpPr txBox="1"/>
          <p:nvPr/>
        </p:nvSpPr>
        <p:spPr>
          <a:xfrm>
            <a:off x="3775633" y="2633945"/>
            <a:ext cx="1394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latent space </a:t>
            </a:r>
          </a:p>
          <a:p>
            <a:r>
              <a:rPr lang="en-US" sz="1200" dirty="0">
                <a:solidFill>
                  <a:schemeClr val="accent1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(32, )</a:t>
            </a:r>
          </a:p>
          <a:p>
            <a:r>
              <a:rPr lang="en-US" sz="1200" dirty="0">
                <a:solidFill>
                  <a:schemeClr val="accent1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z</a:t>
            </a:r>
          </a:p>
        </p:txBody>
      </p:sp>
      <p:cxnSp>
        <p:nvCxnSpPr>
          <p:cNvPr id="65" name="Straight Arrow Connector 29">
            <a:extLst>
              <a:ext uri="{FF2B5EF4-FFF2-40B4-BE49-F238E27FC236}">
                <a16:creationId xmlns:a16="http://schemas.microsoft.com/office/drawing/2014/main" id="{371F87DE-136D-5F4C-91AB-3DB0B711CF8D}"/>
              </a:ext>
            </a:extLst>
          </p:cNvPr>
          <p:cNvCxnSpPr>
            <a:cxnSpLocks/>
          </p:cNvCxnSpPr>
          <p:nvPr/>
        </p:nvCxnSpPr>
        <p:spPr>
          <a:xfrm rot="5400000">
            <a:off x="9445594" y="4068742"/>
            <a:ext cx="2857253" cy="964053"/>
          </a:xfrm>
          <a:prstGeom prst="curvedConnector3">
            <a:avLst>
              <a:gd name="adj1" fmla="val 99813"/>
            </a:avLst>
          </a:prstGeom>
          <a:ln w="50800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29">
            <a:extLst>
              <a:ext uri="{FF2B5EF4-FFF2-40B4-BE49-F238E27FC236}">
                <a16:creationId xmlns:a16="http://schemas.microsoft.com/office/drawing/2014/main" id="{1CDAD509-2264-2442-ABCF-906F83B58973}"/>
              </a:ext>
            </a:extLst>
          </p:cNvPr>
          <p:cNvCxnSpPr>
            <a:cxnSpLocks/>
          </p:cNvCxnSpPr>
          <p:nvPr/>
        </p:nvCxnSpPr>
        <p:spPr>
          <a:xfrm>
            <a:off x="6235994" y="5976145"/>
            <a:ext cx="4177752" cy="3250"/>
          </a:xfrm>
          <a:prstGeom prst="straightConnector1">
            <a:avLst/>
          </a:prstGeom>
          <a:ln w="50800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69C852D-D7BA-D04C-A015-C4FB8A35570B}"/>
              </a:ext>
            </a:extLst>
          </p:cNvPr>
          <p:cNvSpPr/>
          <p:nvPr/>
        </p:nvSpPr>
        <p:spPr>
          <a:xfrm>
            <a:off x="8717968" y="3798766"/>
            <a:ext cx="664686" cy="17544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MIX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438A53C-7860-E04A-A278-C588044C28A7}"/>
              </a:ext>
            </a:extLst>
          </p:cNvPr>
          <p:cNvSpPr/>
          <p:nvPr/>
        </p:nvSpPr>
        <p:spPr>
          <a:xfrm>
            <a:off x="9583725" y="4363035"/>
            <a:ext cx="363066" cy="6784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z’</a:t>
            </a:r>
          </a:p>
        </p:txBody>
      </p:sp>
      <p:cxnSp>
        <p:nvCxnSpPr>
          <p:cNvPr id="108" name="Straight Arrow Connector 29">
            <a:extLst>
              <a:ext uri="{FF2B5EF4-FFF2-40B4-BE49-F238E27FC236}">
                <a16:creationId xmlns:a16="http://schemas.microsoft.com/office/drawing/2014/main" id="{6020EC43-C677-444C-B534-CBD1918CA55F}"/>
              </a:ext>
            </a:extLst>
          </p:cNvPr>
          <p:cNvCxnSpPr>
            <a:cxnSpLocks/>
          </p:cNvCxnSpPr>
          <p:nvPr/>
        </p:nvCxnSpPr>
        <p:spPr>
          <a:xfrm flipV="1">
            <a:off x="6235994" y="4800170"/>
            <a:ext cx="1615114" cy="1175975"/>
          </a:xfrm>
          <a:prstGeom prst="bentConnector3">
            <a:avLst>
              <a:gd name="adj1" fmla="val -215"/>
            </a:avLst>
          </a:prstGeom>
          <a:ln w="50800">
            <a:solidFill>
              <a:schemeClr val="accent6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Half-frame 123">
            <a:extLst>
              <a:ext uri="{FF2B5EF4-FFF2-40B4-BE49-F238E27FC236}">
                <a16:creationId xmlns:a16="http://schemas.microsoft.com/office/drawing/2014/main" id="{F0A23A8F-C34B-BF4C-B2FE-18642EAA9988}"/>
              </a:ext>
            </a:extLst>
          </p:cNvPr>
          <p:cNvSpPr/>
          <p:nvPr/>
        </p:nvSpPr>
        <p:spPr>
          <a:xfrm rot="18744222">
            <a:off x="6597996" y="5897306"/>
            <a:ext cx="157576" cy="126885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  <a:latin typeface="Rubik" pitchFamily="2" charset="-79"/>
              <a:ea typeface="Yu Gothic UI" panose="020B0500000000000000" pitchFamily="34" charset="-128"/>
              <a:cs typeface="Rubik" pitchFamily="2" charset="-79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C7813003-982B-4F45-9D6E-0581B42D2388}"/>
              </a:ext>
            </a:extLst>
          </p:cNvPr>
          <p:cNvSpPr/>
          <p:nvPr/>
        </p:nvSpPr>
        <p:spPr>
          <a:xfrm>
            <a:off x="3582424" y="4356512"/>
            <a:ext cx="363066" cy="6784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4151668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206D993-09C4-454C-BA55-07F9077B2373}"/>
              </a:ext>
            </a:extLst>
          </p:cNvPr>
          <p:cNvSpPr/>
          <p:nvPr/>
        </p:nvSpPr>
        <p:spPr>
          <a:xfrm>
            <a:off x="3707270" y="149929"/>
            <a:ext cx="2277875" cy="79462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VISION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F41CC45-D0A5-344C-977D-529EF157FA42}"/>
              </a:ext>
            </a:extLst>
          </p:cNvPr>
          <p:cNvSpPr/>
          <p:nvPr/>
        </p:nvSpPr>
        <p:spPr>
          <a:xfrm>
            <a:off x="3707270" y="3245142"/>
            <a:ext cx="8251332" cy="79462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CONTROLLER</a:t>
            </a:r>
          </a:p>
        </p:txBody>
      </p:sp>
      <p:cxnSp>
        <p:nvCxnSpPr>
          <p:cNvPr id="4" name="Straight Arrow Connector 29">
            <a:extLst>
              <a:ext uri="{FF2B5EF4-FFF2-40B4-BE49-F238E27FC236}">
                <a16:creationId xmlns:a16="http://schemas.microsoft.com/office/drawing/2014/main" id="{0214E4F7-0958-3B44-A29E-1865FBB3A3A3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4846208" y="944556"/>
            <a:ext cx="0" cy="230058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8DC7B35-A349-504F-A36E-AC2E304A0747}"/>
              </a:ext>
            </a:extLst>
          </p:cNvPr>
          <p:cNvSpPr/>
          <p:nvPr/>
        </p:nvSpPr>
        <p:spPr>
          <a:xfrm>
            <a:off x="7124083" y="149929"/>
            <a:ext cx="2277875" cy="79462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MEMORY</a:t>
            </a:r>
          </a:p>
        </p:txBody>
      </p:sp>
      <p:cxnSp>
        <p:nvCxnSpPr>
          <p:cNvPr id="10" name="Straight Arrow Connector 29">
            <a:extLst>
              <a:ext uri="{FF2B5EF4-FFF2-40B4-BE49-F238E27FC236}">
                <a16:creationId xmlns:a16="http://schemas.microsoft.com/office/drawing/2014/main" id="{BA0425D5-8464-3F4D-B48E-47C6F178EF7B}"/>
              </a:ext>
            </a:extLst>
          </p:cNvPr>
          <p:cNvCxnSpPr>
            <a:cxnSpLocks/>
          </p:cNvCxnSpPr>
          <p:nvPr/>
        </p:nvCxnSpPr>
        <p:spPr>
          <a:xfrm>
            <a:off x="8260055" y="944556"/>
            <a:ext cx="0" cy="230058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334A499-4D9F-FB40-BAC6-2C0E9A6EAF22}"/>
              </a:ext>
            </a:extLst>
          </p:cNvPr>
          <p:cNvSpPr/>
          <p:nvPr/>
        </p:nvSpPr>
        <p:spPr>
          <a:xfrm>
            <a:off x="3707270" y="1612969"/>
            <a:ext cx="2277875" cy="79462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Latent space z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9ACA1BC-70B8-124D-9AA5-416D219E25DE}"/>
              </a:ext>
            </a:extLst>
          </p:cNvPr>
          <p:cNvSpPr/>
          <p:nvPr/>
        </p:nvSpPr>
        <p:spPr>
          <a:xfrm>
            <a:off x="7124083" y="1612968"/>
            <a:ext cx="2277875" cy="79462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LSTM hidden state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61CAE95-281A-FE4C-8642-A47D3E9CE695}"/>
              </a:ext>
            </a:extLst>
          </p:cNvPr>
          <p:cNvSpPr/>
          <p:nvPr/>
        </p:nvSpPr>
        <p:spPr>
          <a:xfrm>
            <a:off x="338256" y="5827415"/>
            <a:ext cx="3885381" cy="79462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4215495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668F25A1-2365-CF46-93BD-AA641408BA66}"/>
              </a:ext>
            </a:extLst>
          </p:cNvPr>
          <p:cNvGrpSpPr/>
          <p:nvPr/>
        </p:nvGrpSpPr>
        <p:grpSpPr>
          <a:xfrm>
            <a:off x="556896" y="1326666"/>
            <a:ext cx="3775636" cy="3784968"/>
            <a:chOff x="556896" y="1326666"/>
            <a:chExt cx="3775636" cy="378496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19FB1B8-FD1E-1045-8DEE-C31807FD968A}"/>
                </a:ext>
              </a:extLst>
            </p:cNvPr>
            <p:cNvSpPr/>
            <p:nvPr/>
          </p:nvSpPr>
          <p:spPr>
            <a:xfrm>
              <a:off x="556896" y="1326666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7CCCAE5-6F03-4847-B3A9-FD5F67A8983F}"/>
                </a:ext>
              </a:extLst>
            </p:cNvPr>
            <p:cNvSpPr/>
            <p:nvPr/>
          </p:nvSpPr>
          <p:spPr>
            <a:xfrm>
              <a:off x="1189678" y="1327960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7970A1D-C40D-1B4A-9C88-DC123C77F1C6}"/>
                </a:ext>
              </a:extLst>
            </p:cNvPr>
            <p:cNvSpPr/>
            <p:nvPr/>
          </p:nvSpPr>
          <p:spPr>
            <a:xfrm>
              <a:off x="1822460" y="1326666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A70E726-0DC1-4D45-B81A-D4364D7AF80D}"/>
                </a:ext>
              </a:extLst>
            </p:cNvPr>
            <p:cNvSpPr/>
            <p:nvPr/>
          </p:nvSpPr>
          <p:spPr>
            <a:xfrm>
              <a:off x="556896" y="1960742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43C1F0-6C27-E146-B2B2-91064FCFBABD}"/>
                </a:ext>
              </a:extLst>
            </p:cNvPr>
            <p:cNvSpPr/>
            <p:nvPr/>
          </p:nvSpPr>
          <p:spPr>
            <a:xfrm>
              <a:off x="1189678" y="1962036"/>
              <a:ext cx="612000" cy="6120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0.1</a:t>
              </a:r>
            </a:p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C7704E0-0FD2-F641-85FC-DE4655DFF35A}"/>
                </a:ext>
              </a:extLst>
            </p:cNvPr>
            <p:cNvSpPr/>
            <p:nvPr/>
          </p:nvSpPr>
          <p:spPr>
            <a:xfrm>
              <a:off x="1822460" y="1960742"/>
              <a:ext cx="612000" cy="6120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0.2</a:t>
              </a:r>
            </a:p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7DD1393-C95E-4040-BA22-2FC89E4AB051}"/>
                </a:ext>
              </a:extLst>
            </p:cNvPr>
            <p:cNvSpPr/>
            <p:nvPr/>
          </p:nvSpPr>
          <p:spPr>
            <a:xfrm>
              <a:off x="556896" y="2594818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57CA83D-B1E2-4041-AC4B-04F905CAB613}"/>
                </a:ext>
              </a:extLst>
            </p:cNvPr>
            <p:cNvSpPr/>
            <p:nvPr/>
          </p:nvSpPr>
          <p:spPr>
            <a:xfrm>
              <a:off x="1189678" y="2596112"/>
              <a:ext cx="612000" cy="6120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0.4</a:t>
              </a:r>
            </a:p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35A4730-1837-CE4F-9DA8-F87A1C6B22D7}"/>
                </a:ext>
              </a:extLst>
            </p:cNvPr>
            <p:cNvSpPr/>
            <p:nvPr/>
          </p:nvSpPr>
          <p:spPr>
            <a:xfrm>
              <a:off x="1822460" y="2594818"/>
              <a:ext cx="612000" cy="612000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0.5</a:t>
              </a:r>
            </a:p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0BCC9DF-A3F3-6943-9051-0792B5B0F637}"/>
                </a:ext>
              </a:extLst>
            </p:cNvPr>
            <p:cNvSpPr/>
            <p:nvPr/>
          </p:nvSpPr>
          <p:spPr>
            <a:xfrm>
              <a:off x="556896" y="3228894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56D79CC-4F63-D94F-9E99-5B0130AD4F4D}"/>
                </a:ext>
              </a:extLst>
            </p:cNvPr>
            <p:cNvSpPr/>
            <p:nvPr/>
          </p:nvSpPr>
          <p:spPr>
            <a:xfrm>
              <a:off x="1189678" y="3230188"/>
              <a:ext cx="612000" cy="6120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0.7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F0F66FF-7E41-D343-8934-B5793F81674E}"/>
                </a:ext>
              </a:extLst>
            </p:cNvPr>
            <p:cNvSpPr/>
            <p:nvPr/>
          </p:nvSpPr>
          <p:spPr>
            <a:xfrm>
              <a:off x="1822460" y="3228894"/>
              <a:ext cx="612000" cy="6120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0.8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64CD50E-C4D1-004B-B7DE-6EE4A97C8BCD}"/>
                </a:ext>
              </a:extLst>
            </p:cNvPr>
            <p:cNvSpPr/>
            <p:nvPr/>
          </p:nvSpPr>
          <p:spPr>
            <a:xfrm>
              <a:off x="556896" y="3862970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D022161-406D-2047-80EB-E59A1B96BD59}"/>
                </a:ext>
              </a:extLst>
            </p:cNvPr>
            <p:cNvSpPr/>
            <p:nvPr/>
          </p:nvSpPr>
          <p:spPr>
            <a:xfrm>
              <a:off x="1189678" y="3864264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57FA188-81BE-4C48-9CD9-0DA6B6FA713F}"/>
                </a:ext>
              </a:extLst>
            </p:cNvPr>
            <p:cNvSpPr/>
            <p:nvPr/>
          </p:nvSpPr>
          <p:spPr>
            <a:xfrm>
              <a:off x="1822460" y="3862970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3277C2B-DAE0-7E43-ABCC-13001E74159F}"/>
                </a:ext>
              </a:extLst>
            </p:cNvPr>
            <p:cNvSpPr/>
            <p:nvPr/>
          </p:nvSpPr>
          <p:spPr>
            <a:xfrm>
              <a:off x="556896" y="4497046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1702B0C-884F-D141-B4C0-00A3B8691B6B}"/>
                </a:ext>
              </a:extLst>
            </p:cNvPr>
            <p:cNvSpPr/>
            <p:nvPr/>
          </p:nvSpPr>
          <p:spPr>
            <a:xfrm>
              <a:off x="1189678" y="4498340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0F22A2E-4281-C143-B53C-79D53C31C46E}"/>
                </a:ext>
              </a:extLst>
            </p:cNvPr>
            <p:cNvSpPr/>
            <p:nvPr/>
          </p:nvSpPr>
          <p:spPr>
            <a:xfrm>
              <a:off x="1822460" y="4497046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882B809-DB1D-C74C-B8D4-60573F028590}"/>
                </a:ext>
              </a:extLst>
            </p:cNvPr>
            <p:cNvSpPr/>
            <p:nvPr/>
          </p:nvSpPr>
          <p:spPr>
            <a:xfrm>
              <a:off x="2454968" y="1327960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E422E23-4550-6F43-B9E3-7BB016A2D52C}"/>
                </a:ext>
              </a:extLst>
            </p:cNvPr>
            <p:cNvSpPr/>
            <p:nvPr/>
          </p:nvSpPr>
          <p:spPr>
            <a:xfrm>
              <a:off x="3087750" y="1329254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61AF28F-A84A-3E46-8671-A0F94B6CF268}"/>
                </a:ext>
              </a:extLst>
            </p:cNvPr>
            <p:cNvSpPr/>
            <p:nvPr/>
          </p:nvSpPr>
          <p:spPr>
            <a:xfrm>
              <a:off x="3720532" y="1327960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7B385D3-DCB6-F24A-807F-AC00C31235D9}"/>
                </a:ext>
              </a:extLst>
            </p:cNvPr>
            <p:cNvSpPr/>
            <p:nvPr/>
          </p:nvSpPr>
          <p:spPr>
            <a:xfrm>
              <a:off x="2454968" y="1962036"/>
              <a:ext cx="612000" cy="6120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0.3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B672205-215F-6541-A319-7A3B928862A4}"/>
                </a:ext>
              </a:extLst>
            </p:cNvPr>
            <p:cNvSpPr/>
            <p:nvPr/>
          </p:nvSpPr>
          <p:spPr>
            <a:xfrm>
              <a:off x="3087750" y="1963330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95B85D5-6B3D-E844-BD00-6F5DBBD508B9}"/>
                </a:ext>
              </a:extLst>
            </p:cNvPr>
            <p:cNvSpPr/>
            <p:nvPr/>
          </p:nvSpPr>
          <p:spPr>
            <a:xfrm>
              <a:off x="3720532" y="1962036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A22F55B-96E0-3546-BDD3-A99290D8C7E5}"/>
                </a:ext>
              </a:extLst>
            </p:cNvPr>
            <p:cNvSpPr/>
            <p:nvPr/>
          </p:nvSpPr>
          <p:spPr>
            <a:xfrm>
              <a:off x="2454968" y="2596112"/>
              <a:ext cx="612000" cy="6120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0.6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99EE1C9-3003-854B-9C22-6D195BC26FD6}"/>
                </a:ext>
              </a:extLst>
            </p:cNvPr>
            <p:cNvSpPr/>
            <p:nvPr/>
          </p:nvSpPr>
          <p:spPr>
            <a:xfrm>
              <a:off x="3087750" y="2597406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848B43-AF4D-8341-AAAA-CC6E71720FBA}"/>
                </a:ext>
              </a:extLst>
            </p:cNvPr>
            <p:cNvSpPr/>
            <p:nvPr/>
          </p:nvSpPr>
          <p:spPr>
            <a:xfrm>
              <a:off x="3720532" y="2596112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D4173B1-5180-424B-AE57-E49F6D13F203}"/>
                </a:ext>
              </a:extLst>
            </p:cNvPr>
            <p:cNvSpPr/>
            <p:nvPr/>
          </p:nvSpPr>
          <p:spPr>
            <a:xfrm>
              <a:off x="2454968" y="3230188"/>
              <a:ext cx="612000" cy="6120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0.9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F71C1AE-9090-AA4D-BEC4-A65EBF44C410}"/>
                </a:ext>
              </a:extLst>
            </p:cNvPr>
            <p:cNvSpPr/>
            <p:nvPr/>
          </p:nvSpPr>
          <p:spPr>
            <a:xfrm>
              <a:off x="3087750" y="3231482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41B2E15-DFAB-FE42-A130-1F133D0CEDF2}"/>
                </a:ext>
              </a:extLst>
            </p:cNvPr>
            <p:cNvSpPr/>
            <p:nvPr/>
          </p:nvSpPr>
          <p:spPr>
            <a:xfrm>
              <a:off x="3720532" y="3230188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95A7392-C8EE-1748-B5D5-6E1E5192F1D1}"/>
                </a:ext>
              </a:extLst>
            </p:cNvPr>
            <p:cNvSpPr/>
            <p:nvPr/>
          </p:nvSpPr>
          <p:spPr>
            <a:xfrm>
              <a:off x="2454968" y="3864264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03D9AB2-C1B9-BE4A-9816-62CCD210D603}"/>
                </a:ext>
              </a:extLst>
            </p:cNvPr>
            <p:cNvSpPr/>
            <p:nvPr/>
          </p:nvSpPr>
          <p:spPr>
            <a:xfrm>
              <a:off x="3087750" y="3865558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C3AC793-ED48-0145-BC15-16E35D418F3D}"/>
                </a:ext>
              </a:extLst>
            </p:cNvPr>
            <p:cNvSpPr/>
            <p:nvPr/>
          </p:nvSpPr>
          <p:spPr>
            <a:xfrm>
              <a:off x="3720532" y="3864264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1B723D5-86E6-1746-985E-1E33A90CC221}"/>
                </a:ext>
              </a:extLst>
            </p:cNvPr>
            <p:cNvSpPr/>
            <p:nvPr/>
          </p:nvSpPr>
          <p:spPr>
            <a:xfrm>
              <a:off x="2454968" y="4498340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EAB193A-174E-5E48-A099-386173ABC8F2}"/>
                </a:ext>
              </a:extLst>
            </p:cNvPr>
            <p:cNvSpPr/>
            <p:nvPr/>
          </p:nvSpPr>
          <p:spPr>
            <a:xfrm>
              <a:off x="3087750" y="4499634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05DD274-7CBE-E440-9AB8-29E1F0EADA66}"/>
                </a:ext>
              </a:extLst>
            </p:cNvPr>
            <p:cNvSpPr/>
            <p:nvPr/>
          </p:nvSpPr>
          <p:spPr>
            <a:xfrm>
              <a:off x="3720532" y="4498340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4B0DC9E-27B7-2845-8F1A-5776B2718D57}"/>
              </a:ext>
            </a:extLst>
          </p:cNvPr>
          <p:cNvGrpSpPr/>
          <p:nvPr/>
        </p:nvGrpSpPr>
        <p:grpSpPr>
          <a:xfrm>
            <a:off x="5122391" y="2266095"/>
            <a:ext cx="1884014" cy="1881446"/>
            <a:chOff x="5006604" y="2615600"/>
            <a:chExt cx="1884014" cy="188144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4D03FAA-B06E-E742-85A7-B2D12379CC07}"/>
                </a:ext>
              </a:extLst>
            </p:cNvPr>
            <p:cNvSpPr/>
            <p:nvPr/>
          </p:nvSpPr>
          <p:spPr>
            <a:xfrm>
              <a:off x="5006604" y="2616894"/>
              <a:ext cx="612000" cy="6120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1</a:t>
              </a:r>
            </a:p>
            <a:p>
              <a:pPr algn="ctr"/>
              <a:endParaRPr lang="en-US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4A9B31A-464E-EF4D-BF63-7F0AAFDE6E4D}"/>
                </a:ext>
              </a:extLst>
            </p:cNvPr>
            <p:cNvSpPr/>
            <p:nvPr/>
          </p:nvSpPr>
          <p:spPr>
            <a:xfrm>
              <a:off x="5639386" y="2615600"/>
              <a:ext cx="612000" cy="6120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1</a:t>
              </a:r>
            </a:p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B7BC263-086E-DC4B-93AF-4F8076C27B96}"/>
                </a:ext>
              </a:extLst>
            </p:cNvPr>
            <p:cNvSpPr/>
            <p:nvPr/>
          </p:nvSpPr>
          <p:spPr>
            <a:xfrm>
              <a:off x="5006604" y="3250970"/>
              <a:ext cx="612000" cy="6120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B5C7F9B-1E76-1942-B5CA-FE00328041FF}"/>
                </a:ext>
              </a:extLst>
            </p:cNvPr>
            <p:cNvSpPr/>
            <p:nvPr/>
          </p:nvSpPr>
          <p:spPr>
            <a:xfrm>
              <a:off x="5639386" y="3249676"/>
              <a:ext cx="612000" cy="6120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E091AEF-9824-B140-916B-FB28E5D2E50D}"/>
                </a:ext>
              </a:extLst>
            </p:cNvPr>
            <p:cNvSpPr/>
            <p:nvPr/>
          </p:nvSpPr>
          <p:spPr>
            <a:xfrm>
              <a:off x="5006604" y="3885046"/>
              <a:ext cx="618450" cy="6120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3</a:t>
              </a:r>
            </a:p>
            <a:p>
              <a:pPr algn="ctr"/>
              <a:endParaRPr lang="en-US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981042A-3D8F-BB4A-86C8-0A29F0EE2C0F}"/>
                </a:ext>
              </a:extLst>
            </p:cNvPr>
            <p:cNvSpPr/>
            <p:nvPr/>
          </p:nvSpPr>
          <p:spPr>
            <a:xfrm>
              <a:off x="5645836" y="3883752"/>
              <a:ext cx="612000" cy="6120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3</a:t>
              </a:r>
            </a:p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0B27841-A8D4-A947-8D2C-15857F7C18A0}"/>
                </a:ext>
              </a:extLst>
            </p:cNvPr>
            <p:cNvSpPr/>
            <p:nvPr/>
          </p:nvSpPr>
          <p:spPr>
            <a:xfrm>
              <a:off x="6278618" y="3253650"/>
              <a:ext cx="612000" cy="6120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FC48FC4-3A7E-BA4C-A450-DEABE1DC6196}"/>
                </a:ext>
              </a:extLst>
            </p:cNvPr>
            <p:cNvSpPr/>
            <p:nvPr/>
          </p:nvSpPr>
          <p:spPr>
            <a:xfrm>
              <a:off x="6274677" y="3877334"/>
              <a:ext cx="612000" cy="61841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3</a:t>
              </a:r>
            </a:p>
            <a:p>
              <a:pPr algn="ctr"/>
              <a:endParaRPr lang="en-US" dirty="0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AC2FD4D-BF3D-454D-8FBA-45646DD3BBEA}"/>
              </a:ext>
            </a:extLst>
          </p:cNvPr>
          <p:cNvGrpSpPr/>
          <p:nvPr/>
        </p:nvGrpSpPr>
        <p:grpSpPr>
          <a:xfrm>
            <a:off x="7636092" y="1326666"/>
            <a:ext cx="3775636" cy="3784968"/>
            <a:chOff x="556896" y="1326666"/>
            <a:chExt cx="3775636" cy="3784968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81263AF-0899-2D40-B5FA-3ED2449F29A2}"/>
                </a:ext>
              </a:extLst>
            </p:cNvPr>
            <p:cNvSpPr/>
            <p:nvPr/>
          </p:nvSpPr>
          <p:spPr>
            <a:xfrm>
              <a:off x="556896" y="1326666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346817E-DBB4-3F48-92B9-2E13D47AEE4A}"/>
                </a:ext>
              </a:extLst>
            </p:cNvPr>
            <p:cNvSpPr/>
            <p:nvPr/>
          </p:nvSpPr>
          <p:spPr>
            <a:xfrm>
              <a:off x="1189678" y="1327960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EFDCA4D-7627-0741-8341-1E4A5D843819}"/>
                </a:ext>
              </a:extLst>
            </p:cNvPr>
            <p:cNvSpPr/>
            <p:nvPr/>
          </p:nvSpPr>
          <p:spPr>
            <a:xfrm>
              <a:off x="1822460" y="1326666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D0131C2-16E7-9B4D-93EF-25D0A7576713}"/>
                </a:ext>
              </a:extLst>
            </p:cNvPr>
            <p:cNvSpPr/>
            <p:nvPr/>
          </p:nvSpPr>
          <p:spPr>
            <a:xfrm>
              <a:off x="556896" y="1960742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998838B-271A-E945-AA56-A087B66BF025}"/>
                </a:ext>
              </a:extLst>
            </p:cNvPr>
            <p:cNvSpPr/>
            <p:nvPr/>
          </p:nvSpPr>
          <p:spPr>
            <a:xfrm>
              <a:off x="1189678" y="1962036"/>
              <a:ext cx="612000" cy="6120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2AB9A42-0A5E-CB45-80FA-F69078A64A88}"/>
                </a:ext>
              </a:extLst>
            </p:cNvPr>
            <p:cNvSpPr/>
            <p:nvPr/>
          </p:nvSpPr>
          <p:spPr>
            <a:xfrm>
              <a:off x="1822460" y="1960742"/>
              <a:ext cx="612000" cy="6120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386921E-841D-8E46-BF34-DF200A053947}"/>
                </a:ext>
              </a:extLst>
            </p:cNvPr>
            <p:cNvSpPr/>
            <p:nvPr/>
          </p:nvSpPr>
          <p:spPr>
            <a:xfrm>
              <a:off x="556896" y="2594818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04949CC-870C-E544-B89C-7FB1D7CFF2D8}"/>
                </a:ext>
              </a:extLst>
            </p:cNvPr>
            <p:cNvSpPr/>
            <p:nvPr/>
          </p:nvSpPr>
          <p:spPr>
            <a:xfrm>
              <a:off x="1189678" y="2596112"/>
              <a:ext cx="612000" cy="6120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46AB657-A36A-F34B-9EBA-EB610092A4DA}"/>
                </a:ext>
              </a:extLst>
            </p:cNvPr>
            <p:cNvSpPr/>
            <p:nvPr/>
          </p:nvSpPr>
          <p:spPr>
            <a:xfrm>
              <a:off x="1822460" y="2594818"/>
              <a:ext cx="612000" cy="612000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10.8</a:t>
              </a:r>
            </a:p>
            <a:p>
              <a:pPr algn="ctr"/>
              <a:endParaRPr lang="en-US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409EB39-C595-734F-96AD-2BB9CE60883F}"/>
                </a:ext>
              </a:extLst>
            </p:cNvPr>
            <p:cNvSpPr/>
            <p:nvPr/>
          </p:nvSpPr>
          <p:spPr>
            <a:xfrm>
              <a:off x="556896" y="3228894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B0F1CDE-202B-D642-8561-6E23C74924ED}"/>
                </a:ext>
              </a:extLst>
            </p:cNvPr>
            <p:cNvSpPr/>
            <p:nvPr/>
          </p:nvSpPr>
          <p:spPr>
            <a:xfrm>
              <a:off x="1189678" y="3230188"/>
              <a:ext cx="612000" cy="6120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E0A49EF-22BD-B947-AF4E-6B513A909F86}"/>
                </a:ext>
              </a:extLst>
            </p:cNvPr>
            <p:cNvSpPr/>
            <p:nvPr/>
          </p:nvSpPr>
          <p:spPr>
            <a:xfrm>
              <a:off x="1822460" y="3228894"/>
              <a:ext cx="612000" cy="6120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D867091-C260-C24E-870C-E360B2ADE5C6}"/>
                </a:ext>
              </a:extLst>
            </p:cNvPr>
            <p:cNvSpPr/>
            <p:nvPr/>
          </p:nvSpPr>
          <p:spPr>
            <a:xfrm>
              <a:off x="556896" y="3862970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6650DDBE-877A-1640-BA96-78E2A402AE0E}"/>
                </a:ext>
              </a:extLst>
            </p:cNvPr>
            <p:cNvSpPr/>
            <p:nvPr/>
          </p:nvSpPr>
          <p:spPr>
            <a:xfrm>
              <a:off x="1189678" y="3864264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92511837-649A-474E-BB5A-A0ABACBEDC45}"/>
                </a:ext>
              </a:extLst>
            </p:cNvPr>
            <p:cNvSpPr/>
            <p:nvPr/>
          </p:nvSpPr>
          <p:spPr>
            <a:xfrm>
              <a:off x="1822460" y="3862970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B99D7E8-AA75-6343-BB27-257F7ACCEF48}"/>
                </a:ext>
              </a:extLst>
            </p:cNvPr>
            <p:cNvSpPr/>
            <p:nvPr/>
          </p:nvSpPr>
          <p:spPr>
            <a:xfrm>
              <a:off x="556896" y="4497046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D5A17CC-3F6D-DD40-8393-586E54DF6B0A}"/>
                </a:ext>
              </a:extLst>
            </p:cNvPr>
            <p:cNvSpPr/>
            <p:nvPr/>
          </p:nvSpPr>
          <p:spPr>
            <a:xfrm>
              <a:off x="1189678" y="4498340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9028AD34-AB12-124C-A774-D4B981F07853}"/>
                </a:ext>
              </a:extLst>
            </p:cNvPr>
            <p:cNvSpPr/>
            <p:nvPr/>
          </p:nvSpPr>
          <p:spPr>
            <a:xfrm>
              <a:off x="1822460" y="4497046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0FE4188-AE04-9546-AFD5-35EEBDD83E10}"/>
                </a:ext>
              </a:extLst>
            </p:cNvPr>
            <p:cNvSpPr/>
            <p:nvPr/>
          </p:nvSpPr>
          <p:spPr>
            <a:xfrm>
              <a:off x="2454968" y="1327960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75FE60DE-8568-194C-B55E-F2C9232CA44B}"/>
                </a:ext>
              </a:extLst>
            </p:cNvPr>
            <p:cNvSpPr/>
            <p:nvPr/>
          </p:nvSpPr>
          <p:spPr>
            <a:xfrm>
              <a:off x="3087750" y="1329254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68D06410-8254-884B-B6E3-42D277883013}"/>
                </a:ext>
              </a:extLst>
            </p:cNvPr>
            <p:cNvSpPr/>
            <p:nvPr/>
          </p:nvSpPr>
          <p:spPr>
            <a:xfrm>
              <a:off x="3720532" y="1327960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9B1368D-181B-5E4F-910D-2BDE21364FD0}"/>
                </a:ext>
              </a:extLst>
            </p:cNvPr>
            <p:cNvSpPr/>
            <p:nvPr/>
          </p:nvSpPr>
          <p:spPr>
            <a:xfrm>
              <a:off x="2454968" y="1962036"/>
              <a:ext cx="612000" cy="6120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1F832CC0-B3C1-A144-8CF7-89562C13F123}"/>
                </a:ext>
              </a:extLst>
            </p:cNvPr>
            <p:cNvSpPr/>
            <p:nvPr/>
          </p:nvSpPr>
          <p:spPr>
            <a:xfrm>
              <a:off x="3087750" y="1963330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9D5D5C8-FFC7-1A4D-AFFC-7AC7FDE46713}"/>
                </a:ext>
              </a:extLst>
            </p:cNvPr>
            <p:cNvSpPr/>
            <p:nvPr/>
          </p:nvSpPr>
          <p:spPr>
            <a:xfrm>
              <a:off x="3720532" y="1962036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3CF38A5F-80C2-2E47-83C1-76C47527FA24}"/>
                </a:ext>
              </a:extLst>
            </p:cNvPr>
            <p:cNvSpPr/>
            <p:nvPr/>
          </p:nvSpPr>
          <p:spPr>
            <a:xfrm>
              <a:off x="2454968" y="2596112"/>
              <a:ext cx="612000" cy="6120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2151C41-67FE-B04F-9523-1C3C9F799E1F}"/>
                </a:ext>
              </a:extLst>
            </p:cNvPr>
            <p:cNvSpPr/>
            <p:nvPr/>
          </p:nvSpPr>
          <p:spPr>
            <a:xfrm>
              <a:off x="3087750" y="2597406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9E52E9A-6276-884D-B476-72AF29D5E324}"/>
                </a:ext>
              </a:extLst>
            </p:cNvPr>
            <p:cNvSpPr/>
            <p:nvPr/>
          </p:nvSpPr>
          <p:spPr>
            <a:xfrm>
              <a:off x="3720532" y="2596112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417331B9-2600-EA40-9920-ED92F0C07D61}"/>
                </a:ext>
              </a:extLst>
            </p:cNvPr>
            <p:cNvSpPr/>
            <p:nvPr/>
          </p:nvSpPr>
          <p:spPr>
            <a:xfrm>
              <a:off x="2454968" y="3230188"/>
              <a:ext cx="612000" cy="6120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5C8F5A12-0FCF-CA4A-B87C-491738826027}"/>
                </a:ext>
              </a:extLst>
            </p:cNvPr>
            <p:cNvSpPr/>
            <p:nvPr/>
          </p:nvSpPr>
          <p:spPr>
            <a:xfrm>
              <a:off x="3087750" y="3231482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61270357-D39F-E148-AB87-903F1847C44D}"/>
                </a:ext>
              </a:extLst>
            </p:cNvPr>
            <p:cNvSpPr/>
            <p:nvPr/>
          </p:nvSpPr>
          <p:spPr>
            <a:xfrm>
              <a:off x="3720532" y="3230188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DF9DC4F9-3581-D34D-89C0-EECC02864C45}"/>
                </a:ext>
              </a:extLst>
            </p:cNvPr>
            <p:cNvSpPr/>
            <p:nvPr/>
          </p:nvSpPr>
          <p:spPr>
            <a:xfrm>
              <a:off x="2454968" y="3864264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9199AA5-40D5-0346-B2D0-4FCC91031468}"/>
                </a:ext>
              </a:extLst>
            </p:cNvPr>
            <p:cNvSpPr/>
            <p:nvPr/>
          </p:nvSpPr>
          <p:spPr>
            <a:xfrm>
              <a:off x="3087750" y="3865558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D4EF81CD-3B7D-F146-A8C9-AC0A293254E9}"/>
                </a:ext>
              </a:extLst>
            </p:cNvPr>
            <p:cNvSpPr/>
            <p:nvPr/>
          </p:nvSpPr>
          <p:spPr>
            <a:xfrm>
              <a:off x="3720532" y="3864264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9E4518CB-0AAE-B840-A6FA-3CEA1C0FD72E}"/>
                </a:ext>
              </a:extLst>
            </p:cNvPr>
            <p:cNvSpPr/>
            <p:nvPr/>
          </p:nvSpPr>
          <p:spPr>
            <a:xfrm>
              <a:off x="2454968" y="4498340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38068F5-6CFC-E441-B2F7-E3B389CAC771}"/>
                </a:ext>
              </a:extLst>
            </p:cNvPr>
            <p:cNvSpPr/>
            <p:nvPr/>
          </p:nvSpPr>
          <p:spPr>
            <a:xfrm>
              <a:off x="3087750" y="4499634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9804452E-FC30-F84E-8AD3-30C83434839B}"/>
                </a:ext>
              </a:extLst>
            </p:cNvPr>
            <p:cNvSpPr/>
            <p:nvPr/>
          </p:nvSpPr>
          <p:spPr>
            <a:xfrm>
              <a:off x="3720532" y="4498340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EFAAE2E-1AC4-2742-A93E-F5154618BB67}"/>
              </a:ext>
            </a:extLst>
          </p:cNvPr>
          <p:cNvSpPr/>
          <p:nvPr/>
        </p:nvSpPr>
        <p:spPr>
          <a:xfrm>
            <a:off x="6385364" y="2261661"/>
            <a:ext cx="617945" cy="6120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1</a:t>
            </a:r>
          </a:p>
          <a:p>
            <a:pPr algn="ctr"/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57EF840-F722-5D4C-A8DE-E28F6C574CD5}"/>
              </a:ext>
            </a:extLst>
          </p:cNvPr>
          <p:cNvSpPr txBox="1"/>
          <p:nvPr/>
        </p:nvSpPr>
        <p:spPr>
          <a:xfrm>
            <a:off x="5102048" y="4365337"/>
            <a:ext cx="3163362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1*0.1 + 1*0.2 + 1*0.3 +</a:t>
            </a:r>
          </a:p>
          <a:p>
            <a:r>
              <a:rPr lang="en-US" dirty="0"/>
              <a:t>2*0.4 + 2*0.5 + 2*0.6 +</a:t>
            </a:r>
          </a:p>
          <a:p>
            <a:r>
              <a:rPr lang="en-US" dirty="0"/>
              <a:t>2*0.7 + 2*0.8 + 2*0.9</a:t>
            </a:r>
          </a:p>
          <a:p>
            <a:r>
              <a:rPr lang="en-US" dirty="0"/>
              <a:t>= 10.8</a:t>
            </a:r>
          </a:p>
        </p:txBody>
      </p:sp>
      <p:sp>
        <p:nvSpPr>
          <p:cNvPr id="114" name="Cross 113">
            <a:extLst>
              <a:ext uri="{FF2B5EF4-FFF2-40B4-BE49-F238E27FC236}">
                <a16:creationId xmlns:a16="http://schemas.microsoft.com/office/drawing/2014/main" id="{B5CAD037-225F-0F4A-A84F-22FCA0E6F1F3}"/>
              </a:ext>
            </a:extLst>
          </p:cNvPr>
          <p:cNvSpPr/>
          <p:nvPr/>
        </p:nvSpPr>
        <p:spPr>
          <a:xfrm>
            <a:off x="4540391" y="3084380"/>
            <a:ext cx="284400" cy="285145"/>
          </a:xfrm>
          <a:prstGeom prst="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ight Arrow 114">
            <a:extLst>
              <a:ext uri="{FF2B5EF4-FFF2-40B4-BE49-F238E27FC236}">
                <a16:creationId xmlns:a16="http://schemas.microsoft.com/office/drawing/2014/main" id="{9AD2AEC5-BE04-9A49-A297-A0CC943EB1C1}"/>
              </a:ext>
            </a:extLst>
          </p:cNvPr>
          <p:cNvSpPr/>
          <p:nvPr/>
        </p:nvSpPr>
        <p:spPr>
          <a:xfrm>
            <a:off x="7159336" y="3084380"/>
            <a:ext cx="341797" cy="285145"/>
          </a:xfrm>
          <a:prstGeom prst="rightArrow">
            <a:avLst>
              <a:gd name="adj1" fmla="val 50000"/>
              <a:gd name="adj2" fmla="val 4792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7525926-ECDE-8C43-A899-5AB1388BC14D}"/>
              </a:ext>
            </a:extLst>
          </p:cNvPr>
          <p:cNvSpPr txBox="1"/>
          <p:nvPr/>
        </p:nvSpPr>
        <p:spPr>
          <a:xfrm>
            <a:off x="681110" y="757426"/>
            <a:ext cx="3651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ubik" pitchFamily="2" charset="-79"/>
                <a:cs typeface="Rubik" pitchFamily="2" charset="-79"/>
              </a:rPr>
              <a:t>image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5F7567D-FE5C-EA4A-B155-FD8447AB1AD4}"/>
              </a:ext>
            </a:extLst>
          </p:cNvPr>
          <p:cNvSpPr txBox="1"/>
          <p:nvPr/>
        </p:nvSpPr>
        <p:spPr>
          <a:xfrm>
            <a:off x="4332532" y="757426"/>
            <a:ext cx="3303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ubik" pitchFamily="2" charset="-79"/>
                <a:cs typeface="Rubik" pitchFamily="2" charset="-79"/>
              </a:rPr>
              <a:t>filter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15840B2-1DC1-FD46-AA7B-721EC8338333}"/>
              </a:ext>
            </a:extLst>
          </p:cNvPr>
          <p:cNvSpPr txBox="1"/>
          <p:nvPr/>
        </p:nvSpPr>
        <p:spPr>
          <a:xfrm>
            <a:off x="7802168" y="764218"/>
            <a:ext cx="3303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ubik" pitchFamily="2" charset="-79"/>
                <a:cs typeface="Rubik" pitchFamily="2" charset="-79"/>
              </a:rPr>
              <a:t>feature map</a:t>
            </a:r>
          </a:p>
        </p:txBody>
      </p:sp>
      <p:sp>
        <p:nvSpPr>
          <p:cNvPr id="121" name="Cross 120">
            <a:extLst>
              <a:ext uri="{FF2B5EF4-FFF2-40B4-BE49-F238E27FC236}">
                <a16:creationId xmlns:a16="http://schemas.microsoft.com/office/drawing/2014/main" id="{FCEA66EC-7568-CE41-9229-7C046BEB2133}"/>
              </a:ext>
            </a:extLst>
          </p:cNvPr>
          <p:cNvSpPr/>
          <p:nvPr/>
        </p:nvSpPr>
        <p:spPr>
          <a:xfrm>
            <a:off x="4528703" y="823702"/>
            <a:ext cx="284400" cy="285145"/>
          </a:xfrm>
          <a:prstGeom prst="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ight Arrow 121">
            <a:extLst>
              <a:ext uri="{FF2B5EF4-FFF2-40B4-BE49-F238E27FC236}">
                <a16:creationId xmlns:a16="http://schemas.microsoft.com/office/drawing/2014/main" id="{A9CBF3CB-DF00-CD45-89FC-A12458B288BF}"/>
              </a:ext>
            </a:extLst>
          </p:cNvPr>
          <p:cNvSpPr/>
          <p:nvPr/>
        </p:nvSpPr>
        <p:spPr>
          <a:xfrm>
            <a:off x="7147648" y="823702"/>
            <a:ext cx="341797" cy="285145"/>
          </a:xfrm>
          <a:prstGeom prst="rightArrow">
            <a:avLst>
              <a:gd name="adj1" fmla="val 50000"/>
              <a:gd name="adj2" fmla="val 4792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903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3482</TotalTime>
  <Words>547</Words>
  <Application>Microsoft Macintosh PowerPoint</Application>
  <PresentationFormat>Widescreen</PresentationFormat>
  <Paragraphs>255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Yu Gothic UI</vt:lpstr>
      <vt:lpstr>Arial</vt:lpstr>
      <vt:lpstr>Calibri</vt:lpstr>
      <vt:lpstr>Calibri Light</vt:lpstr>
      <vt:lpstr>Cambria Math</vt:lpstr>
      <vt:lpstr>Rubik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Green</dc:creator>
  <cp:lastModifiedBy>Adam Green</cp:lastModifiedBy>
  <cp:revision>61</cp:revision>
  <dcterms:created xsi:type="dcterms:W3CDTF">2020-01-08T06:19:05Z</dcterms:created>
  <dcterms:modified xsi:type="dcterms:W3CDTF">2020-04-19T01:33:40Z</dcterms:modified>
</cp:coreProperties>
</file>